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55"/>
  </p:notesMasterIdLst>
  <p:sldIdLst>
    <p:sldId id="419" r:id="rId2"/>
    <p:sldId id="451" r:id="rId3"/>
    <p:sldId id="432" r:id="rId4"/>
    <p:sldId id="433" r:id="rId5"/>
    <p:sldId id="423" r:id="rId6"/>
    <p:sldId id="452" r:id="rId7"/>
    <p:sldId id="493" r:id="rId8"/>
    <p:sldId id="494" r:id="rId9"/>
    <p:sldId id="425" r:id="rId10"/>
    <p:sldId id="465" r:id="rId11"/>
    <p:sldId id="466" r:id="rId12"/>
    <p:sldId id="426" r:id="rId13"/>
    <p:sldId id="427" r:id="rId14"/>
    <p:sldId id="470" r:id="rId15"/>
    <p:sldId id="453" r:id="rId16"/>
    <p:sldId id="482" r:id="rId17"/>
    <p:sldId id="485" r:id="rId18"/>
    <p:sldId id="428" r:id="rId19"/>
    <p:sldId id="460" r:id="rId20"/>
    <p:sldId id="463" r:id="rId21"/>
    <p:sldId id="461" r:id="rId22"/>
    <p:sldId id="464" r:id="rId23"/>
    <p:sldId id="479" r:id="rId24"/>
    <p:sldId id="424" r:id="rId25"/>
    <p:sldId id="469" r:id="rId26"/>
    <p:sldId id="502" r:id="rId27"/>
    <p:sldId id="512" r:id="rId28"/>
    <p:sldId id="506" r:id="rId29"/>
    <p:sldId id="505" r:id="rId30"/>
    <p:sldId id="507" r:id="rId31"/>
    <p:sldId id="508" r:id="rId32"/>
    <p:sldId id="509" r:id="rId33"/>
    <p:sldId id="510" r:id="rId34"/>
    <p:sldId id="511" r:id="rId35"/>
    <p:sldId id="514" r:id="rId36"/>
    <p:sldId id="515" r:id="rId37"/>
    <p:sldId id="517" r:id="rId38"/>
    <p:sldId id="516" r:id="rId39"/>
    <p:sldId id="518" r:id="rId40"/>
    <p:sldId id="520" r:id="rId41"/>
    <p:sldId id="521" r:id="rId42"/>
    <p:sldId id="524" r:id="rId43"/>
    <p:sldId id="522" r:id="rId44"/>
    <p:sldId id="523" r:id="rId45"/>
    <p:sldId id="486" r:id="rId46"/>
    <p:sldId id="525" r:id="rId47"/>
    <p:sldId id="528" r:id="rId48"/>
    <p:sldId id="526" r:id="rId49"/>
    <p:sldId id="527" r:id="rId50"/>
    <p:sldId id="529" r:id="rId51"/>
    <p:sldId id="531" r:id="rId52"/>
    <p:sldId id="552" r:id="rId53"/>
    <p:sldId id="551" r:id="rId5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2838BEF-8BB2-4498-84A7-C5851F593DF1}" styleName="Estilo Médio 4 - Ênfase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21" autoAdjust="0"/>
    <p:restoredTop sz="88943" autoAdjust="0"/>
  </p:normalViewPr>
  <p:slideViewPr>
    <p:cSldViewPr snapToGrid="0">
      <p:cViewPr varScale="1">
        <p:scale>
          <a:sx n="78" d="100"/>
          <a:sy n="78" d="100"/>
        </p:scale>
        <p:origin x="648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Pasta1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Pasta1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Pasta1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tx>
            <c:v>Genótipo_1</c:v>
          </c:tx>
          <c:marker>
            <c:symbol val="none"/>
          </c:marker>
          <c:xVal>
            <c:numRef>
              <c:f>Plan1!$B$1:$C$1</c:f>
              <c:numCache>
                <c:formatCode>General</c:formatCode>
                <c:ptCount val="2"/>
                <c:pt idx="0">
                  <c:v>1</c:v>
                </c:pt>
                <c:pt idx="1">
                  <c:v>2</c:v>
                </c:pt>
              </c:numCache>
            </c:numRef>
          </c:xVal>
          <c:yVal>
            <c:numRef>
              <c:f>Plan1!$B$2:$C$2</c:f>
              <c:numCache>
                <c:formatCode>General</c:formatCode>
                <c:ptCount val="2"/>
                <c:pt idx="0">
                  <c:v>10</c:v>
                </c:pt>
                <c:pt idx="1">
                  <c:v>12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18EF-46B7-A393-EEE58954AD2D}"/>
            </c:ext>
          </c:extLst>
        </c:ser>
        <c:ser>
          <c:idx val="1"/>
          <c:order val="1"/>
          <c:tx>
            <c:v>Genótipo_2</c:v>
          </c:tx>
          <c:marker>
            <c:symbol val="none"/>
          </c:marker>
          <c:xVal>
            <c:numRef>
              <c:f>Plan1!$B$1:$C$1</c:f>
              <c:numCache>
                <c:formatCode>General</c:formatCode>
                <c:ptCount val="2"/>
                <c:pt idx="0">
                  <c:v>1</c:v>
                </c:pt>
                <c:pt idx="1">
                  <c:v>2</c:v>
                </c:pt>
              </c:numCache>
            </c:numRef>
          </c:xVal>
          <c:yVal>
            <c:numRef>
              <c:f>Plan1!$B$3:$C$3</c:f>
              <c:numCache>
                <c:formatCode>General</c:formatCode>
                <c:ptCount val="2"/>
                <c:pt idx="0">
                  <c:v>4</c:v>
                </c:pt>
                <c:pt idx="1">
                  <c:v>10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18EF-46B7-A393-EEE58954AD2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1965907264"/>
        <c:axId val="-1965906720"/>
      </c:scatterChart>
      <c:valAx>
        <c:axId val="-1965907264"/>
        <c:scaling>
          <c:orientation val="minMax"/>
          <c:max val="2.5"/>
          <c:min val="0.5"/>
        </c:scaling>
        <c:delete val="0"/>
        <c:axPos val="b"/>
        <c:numFmt formatCode="General" sourceLinked="1"/>
        <c:majorTickMark val="out"/>
        <c:minorTickMark val="none"/>
        <c:tickLblPos val="nextTo"/>
        <c:crossAx val="-1965906720"/>
        <c:crosses val="autoZero"/>
        <c:crossBetween val="midCat"/>
        <c:majorUnit val="0.5"/>
      </c:valAx>
      <c:valAx>
        <c:axId val="-1965906720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-1965907264"/>
        <c:crosses val="autoZero"/>
        <c:crossBetween val="midCat"/>
      </c:valAx>
    </c:plotArea>
    <c:plotVisOnly val="1"/>
    <c:dispBlanksAs val="gap"/>
    <c:showDLblsOverMax val="0"/>
  </c:chart>
  <c:txPr>
    <a:bodyPr/>
    <a:lstStyle/>
    <a:p>
      <a:pPr>
        <a:defRPr sz="1400"/>
      </a:pPr>
      <a:endParaRPr lang="pt-BR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tx>
            <c:v>Genótipo_1</c:v>
          </c:tx>
          <c:marker>
            <c:symbol val="none"/>
          </c:marker>
          <c:xVal>
            <c:numRef>
              <c:f>Plan2!$A$1:$B$1</c:f>
              <c:numCache>
                <c:formatCode>General</c:formatCode>
                <c:ptCount val="2"/>
                <c:pt idx="0">
                  <c:v>1</c:v>
                </c:pt>
                <c:pt idx="1">
                  <c:v>2</c:v>
                </c:pt>
              </c:numCache>
            </c:numRef>
          </c:xVal>
          <c:yVal>
            <c:numRef>
              <c:f>Plan2!$A$2:$B$2</c:f>
              <c:numCache>
                <c:formatCode>General</c:formatCode>
                <c:ptCount val="2"/>
                <c:pt idx="0">
                  <c:v>10</c:v>
                </c:pt>
                <c:pt idx="1">
                  <c:v>14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C2E5-437D-A61B-50FCD9BBC848}"/>
            </c:ext>
          </c:extLst>
        </c:ser>
        <c:ser>
          <c:idx val="1"/>
          <c:order val="1"/>
          <c:tx>
            <c:v>Genótipo_2</c:v>
          </c:tx>
          <c:marker>
            <c:symbol val="none"/>
          </c:marker>
          <c:xVal>
            <c:numRef>
              <c:f>Plan2!$A$1:$B$1</c:f>
              <c:numCache>
                <c:formatCode>General</c:formatCode>
                <c:ptCount val="2"/>
                <c:pt idx="0">
                  <c:v>1</c:v>
                </c:pt>
                <c:pt idx="1">
                  <c:v>2</c:v>
                </c:pt>
              </c:numCache>
            </c:numRef>
          </c:xVal>
          <c:yVal>
            <c:numRef>
              <c:f>Plan2!$A$3:$B$3</c:f>
              <c:numCache>
                <c:formatCode>General</c:formatCode>
                <c:ptCount val="2"/>
                <c:pt idx="0">
                  <c:v>4</c:v>
                </c:pt>
                <c:pt idx="1">
                  <c:v>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C2E5-437D-A61B-50FCD9BBC84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1965914880"/>
        <c:axId val="-1965910528"/>
      </c:scatterChart>
      <c:valAx>
        <c:axId val="-1965914880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600"/>
            </a:pPr>
            <a:endParaRPr lang="pt-BR"/>
          </a:p>
        </c:txPr>
        <c:crossAx val="-1965910528"/>
        <c:crosses val="autoZero"/>
        <c:crossBetween val="midCat"/>
      </c:valAx>
      <c:valAx>
        <c:axId val="-1965910528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400"/>
            </a:pPr>
            <a:endParaRPr lang="pt-BR"/>
          </a:p>
        </c:txPr>
        <c:crossAx val="-1965914880"/>
        <c:crosses val="autoZero"/>
        <c:crossBetween val="midCat"/>
      </c:valAx>
    </c:plotArea>
    <c:plotVisOnly val="1"/>
    <c:dispBlanksAs val="gap"/>
    <c:showDLblsOverMax val="0"/>
  </c:chart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marker>
            <c:symbol val="none"/>
          </c:marker>
          <c:xVal>
            <c:numRef>
              <c:f>Plan3!$A$1:$B$1</c:f>
              <c:numCache>
                <c:formatCode>General</c:formatCode>
                <c:ptCount val="2"/>
                <c:pt idx="0">
                  <c:v>1</c:v>
                </c:pt>
                <c:pt idx="1">
                  <c:v>2</c:v>
                </c:pt>
              </c:numCache>
            </c:numRef>
          </c:xVal>
          <c:yVal>
            <c:numRef>
              <c:f>Plan3!$A$2:$B$2</c:f>
              <c:numCache>
                <c:formatCode>General</c:formatCode>
                <c:ptCount val="2"/>
                <c:pt idx="0">
                  <c:v>2</c:v>
                </c:pt>
                <c:pt idx="1">
                  <c:v>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5ED4-480F-AEC4-D8F728EF6F45}"/>
            </c:ext>
          </c:extLst>
        </c:ser>
        <c:ser>
          <c:idx val="1"/>
          <c:order val="1"/>
          <c:marker>
            <c:symbol val="none"/>
          </c:marker>
          <c:xVal>
            <c:numRef>
              <c:f>Plan3!$A$1:$B$1</c:f>
              <c:numCache>
                <c:formatCode>General</c:formatCode>
                <c:ptCount val="2"/>
                <c:pt idx="0">
                  <c:v>1</c:v>
                </c:pt>
                <c:pt idx="1">
                  <c:v>2</c:v>
                </c:pt>
              </c:numCache>
            </c:numRef>
          </c:xVal>
          <c:yVal>
            <c:numRef>
              <c:f>Plan3!$A$3:$B$3</c:f>
              <c:numCache>
                <c:formatCode>General</c:formatCode>
                <c:ptCount val="2"/>
                <c:pt idx="0">
                  <c:v>5</c:v>
                </c:pt>
                <c:pt idx="1">
                  <c:v>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5ED4-480F-AEC4-D8F728EF6F4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1965902912"/>
        <c:axId val="-1965915968"/>
      </c:scatterChart>
      <c:valAx>
        <c:axId val="-1965902912"/>
        <c:scaling>
          <c:orientation val="minMax"/>
          <c:min val="0.5"/>
        </c:scaling>
        <c:delete val="0"/>
        <c:axPos val="b"/>
        <c:numFmt formatCode="General" sourceLinked="1"/>
        <c:majorTickMark val="out"/>
        <c:minorTickMark val="none"/>
        <c:tickLblPos val="nextTo"/>
        <c:crossAx val="-1965915968"/>
        <c:crosses val="autoZero"/>
        <c:crossBetween val="midCat"/>
      </c:valAx>
      <c:valAx>
        <c:axId val="-1965915968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-1965902912"/>
        <c:crosses val="autoZero"/>
        <c:crossBetween val="midCat"/>
      </c:valAx>
    </c:plotArea>
    <c:plotVisOnly val="1"/>
    <c:dispBlanksAs val="gap"/>
    <c:showDLblsOverMax val="0"/>
  </c:chart>
  <c:txPr>
    <a:bodyPr/>
    <a:lstStyle/>
    <a:p>
      <a:pPr>
        <a:defRPr sz="1600"/>
      </a:pPr>
      <a:endParaRPr lang="pt-BR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BB73AA-2D7C-41C6-8D9A-DA53044F8807}" type="datetimeFigureOut">
              <a:rPr lang="pt-BR" smtClean="0"/>
              <a:t>21/10/2019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786D85-261F-429E-9419-3D2DB4A1CCB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029669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86D85-261F-429E-9419-3D2DB4A1CCB3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108924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smtClean="0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0283B-9EC9-4729-B97C-AD9EDAD4850A}" type="datetimeFigureOut">
              <a:rPr lang="pt-BR" smtClean="0"/>
              <a:t>21/10/2019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82BCE-1BFA-4069-8A12-6B9B509386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874330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0283B-9EC9-4729-B97C-AD9EDAD4850A}" type="datetimeFigureOut">
              <a:rPr lang="pt-BR" smtClean="0"/>
              <a:t>21/10/2019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82BCE-1BFA-4069-8A12-6B9B509386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249021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0283B-9EC9-4729-B97C-AD9EDAD4850A}" type="datetimeFigureOut">
              <a:rPr lang="pt-BR" smtClean="0"/>
              <a:t>21/10/2019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82BCE-1BFA-4069-8A12-6B9B509386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278793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0283B-9EC9-4729-B97C-AD9EDAD4850A}" type="datetimeFigureOut">
              <a:rPr lang="pt-BR" smtClean="0"/>
              <a:t>21/10/2019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82BCE-1BFA-4069-8A12-6B9B509386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579864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0283B-9EC9-4729-B97C-AD9EDAD4850A}" type="datetimeFigureOut">
              <a:rPr lang="pt-BR" smtClean="0"/>
              <a:t>21/10/2019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82BCE-1BFA-4069-8A12-6B9B509386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010649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0283B-9EC9-4729-B97C-AD9EDAD4850A}" type="datetimeFigureOut">
              <a:rPr lang="pt-BR" smtClean="0"/>
              <a:t>21/10/2019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82BCE-1BFA-4069-8A12-6B9B509386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588995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0283B-9EC9-4729-B97C-AD9EDAD4850A}" type="datetimeFigureOut">
              <a:rPr lang="pt-BR" smtClean="0"/>
              <a:t>21/10/2019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82BCE-1BFA-4069-8A12-6B9B509386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713482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0283B-9EC9-4729-B97C-AD9EDAD4850A}" type="datetimeFigureOut">
              <a:rPr lang="pt-BR" smtClean="0"/>
              <a:t>21/10/2019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82BCE-1BFA-4069-8A12-6B9B509386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93008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0283B-9EC9-4729-B97C-AD9EDAD4850A}" type="datetimeFigureOut">
              <a:rPr lang="pt-BR" smtClean="0"/>
              <a:t>21/10/2019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82BCE-1BFA-4069-8A12-6B9B509386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257289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0283B-9EC9-4729-B97C-AD9EDAD4850A}" type="datetimeFigureOut">
              <a:rPr lang="pt-BR" smtClean="0"/>
              <a:t>21/10/2019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82BCE-1BFA-4069-8A12-6B9B509386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311783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0283B-9EC9-4729-B97C-AD9EDAD4850A}" type="datetimeFigureOut">
              <a:rPr lang="pt-BR" smtClean="0"/>
              <a:t>21/10/2019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82BCE-1BFA-4069-8A12-6B9B509386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662721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10283B-9EC9-4729-B97C-AD9EDAD4850A}" type="datetimeFigureOut">
              <a:rPr lang="pt-BR" smtClean="0"/>
              <a:t>21/10/2019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B82BCE-1BFA-4069-8A12-6B9B509386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742452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5" Type="http://schemas.openxmlformats.org/officeDocument/2006/relationships/image" Target="../media/image3.png"/><Relationship Id="rId4" Type="http://schemas.openxmlformats.org/officeDocument/2006/relationships/image" Target="../media/image2.gi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2.png"/><Relationship Id="rId7" Type="http://schemas.openxmlformats.org/officeDocument/2006/relationships/image" Target="../media/image2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1.png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50.png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31.png"/><Relationship Id="rId7" Type="http://schemas.openxmlformats.org/officeDocument/2006/relationships/image" Target="../media/image2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1.png"/><Relationship Id="rId4" Type="http://schemas.openxmlformats.org/officeDocument/2006/relationships/image" Target="../media/image800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82.png"/><Relationship Id="rId7" Type="http://schemas.openxmlformats.org/officeDocument/2006/relationships/image" Target="../media/image8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7" Type="http://schemas.openxmlformats.org/officeDocument/2006/relationships/image" Target="../media/image93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7" Type="http://schemas.openxmlformats.org/officeDocument/2006/relationships/image" Target="../media/image97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0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7" Type="http://schemas.openxmlformats.org/officeDocument/2006/relationships/image" Target="../media/image104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2209800" y="2098766"/>
            <a:ext cx="7772400" cy="2481943"/>
          </a:xfrm>
        </p:spPr>
        <p:txBody>
          <a:bodyPr>
            <a:normAutofit/>
          </a:bodyPr>
          <a:lstStyle/>
          <a:p>
            <a:r>
              <a:rPr lang="pt-BR" sz="3600" b="1" dirty="0">
                <a:solidFill>
                  <a:schemeClr val="bg1"/>
                </a:solidFill>
              </a:rPr>
              <a:t>Análise de Experimentos em Genética e Melhoramento de Plantas</a:t>
            </a:r>
            <a:br>
              <a:rPr lang="pt-BR" sz="3600" b="1" dirty="0">
                <a:solidFill>
                  <a:schemeClr val="bg1"/>
                </a:solidFill>
              </a:rPr>
            </a:br>
            <a:r>
              <a:rPr lang="pt-BR" sz="3600" b="1" dirty="0">
                <a:solidFill>
                  <a:schemeClr val="bg1"/>
                </a:solidFill>
              </a:rPr>
              <a:t/>
            </a:r>
            <a:br>
              <a:rPr lang="pt-BR" sz="3600" b="1" dirty="0">
                <a:solidFill>
                  <a:schemeClr val="bg1"/>
                </a:solidFill>
              </a:rPr>
            </a:br>
            <a:r>
              <a:rPr lang="pt-BR" sz="2400" b="1" dirty="0">
                <a:solidFill>
                  <a:schemeClr val="bg1"/>
                </a:solidFill>
              </a:rPr>
              <a:t>Princípios Básicos Da Experimentação e Suas Implicações Na Genética e No Melhoramento De Plantas</a:t>
            </a:r>
          </a:p>
        </p:txBody>
      </p:sp>
      <p:sp>
        <p:nvSpPr>
          <p:cNvPr id="4" name="Caixa de texto 9"/>
          <p:cNvSpPr txBox="1"/>
          <p:nvPr/>
        </p:nvSpPr>
        <p:spPr>
          <a:xfrm>
            <a:off x="2505944" y="5745997"/>
            <a:ext cx="7704856" cy="10801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r">
              <a:lnSpc>
                <a:spcPct val="115000"/>
              </a:lnSpc>
            </a:pPr>
            <a:r>
              <a:rPr lang="pt-BR" sz="20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Vinícius Quintão Carneiro</a:t>
            </a:r>
          </a:p>
          <a:p>
            <a:pPr algn="r">
              <a:lnSpc>
                <a:spcPct val="115000"/>
              </a:lnSpc>
              <a:spcAft>
                <a:spcPts val="1000"/>
              </a:spcAft>
            </a:pPr>
            <a:r>
              <a:rPr lang="pt-BR" sz="2000" b="1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vinicius.carneiro@ufla.br</a:t>
            </a:r>
            <a:endParaRPr lang="pt-BR" sz="2000" b="1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Imagem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990545" y="1202524"/>
            <a:ext cx="59062" cy="457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ítulo 1"/>
          <p:cNvSpPr txBox="1">
            <a:spLocks/>
          </p:cNvSpPr>
          <p:nvPr/>
        </p:nvSpPr>
        <p:spPr>
          <a:xfrm>
            <a:off x="2110978" y="5238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000" b="1" dirty="0">
                <a:solidFill>
                  <a:schemeClr val="bg1"/>
                </a:solidFill>
              </a:rPr>
              <a:t>Universidade Federal de Lavras</a:t>
            </a:r>
            <a:br>
              <a:rPr lang="pt-BR" sz="2000" b="1" dirty="0">
                <a:solidFill>
                  <a:schemeClr val="bg1"/>
                </a:solidFill>
              </a:rPr>
            </a:br>
            <a:r>
              <a:rPr lang="pt-BR" sz="2000" b="1" dirty="0">
                <a:solidFill>
                  <a:schemeClr val="bg1"/>
                </a:solidFill>
              </a:rPr>
              <a:t>Departamento de Biologia</a:t>
            </a:r>
            <a:br>
              <a:rPr lang="pt-BR" sz="2000" b="1" dirty="0">
                <a:solidFill>
                  <a:schemeClr val="bg1"/>
                </a:solidFill>
              </a:rPr>
            </a:br>
            <a:r>
              <a:rPr lang="pt-BR" sz="2000" b="1" dirty="0">
                <a:solidFill>
                  <a:schemeClr val="bg1"/>
                </a:solidFill>
              </a:rPr>
              <a:t>Programa de Pós-Graduação em Genética e Melhoramento de Plantas</a:t>
            </a:r>
          </a:p>
        </p:txBody>
      </p:sp>
      <p:pic>
        <p:nvPicPr>
          <p:cNvPr id="1030" name="Picture 6" descr="Imagem relaciona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545" y="179676"/>
            <a:ext cx="1243325" cy="93249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m relacionad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2976" y="133350"/>
            <a:ext cx="1023938" cy="102393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Resultado de imagem para ensaio vcu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47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ítulo 1"/>
          <p:cNvSpPr txBox="1">
            <a:spLocks/>
          </p:cNvSpPr>
          <p:nvPr/>
        </p:nvSpPr>
        <p:spPr>
          <a:xfrm>
            <a:off x="1973139" y="2174966"/>
            <a:ext cx="8633730" cy="298988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lIns="91440" tIns="45720" rIns="91440" bIns="45720" rtlCol="0" anchor="b">
            <a:normAutofit fontScale="8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pt-BR" sz="3600" b="1" dirty="0">
                <a:solidFill>
                  <a:schemeClr val="bg1"/>
                </a:solidFill>
              </a:rPr>
              <a:t>PGM522: Análise de Experimentos em Genética e Melhoramento de Plantas</a:t>
            </a:r>
          </a:p>
          <a:p>
            <a:pPr>
              <a:lnSpc>
                <a:spcPct val="100000"/>
              </a:lnSpc>
            </a:pPr>
            <a:endParaRPr lang="pt-BR" sz="3600" b="1" dirty="0" smtClean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</a:pPr>
            <a:r>
              <a:rPr lang="pt-BR" sz="3600" b="1" dirty="0" smtClean="0">
                <a:solidFill>
                  <a:schemeClr val="bg1"/>
                </a:solidFill>
              </a:rPr>
              <a:t>Aula 08: Análise Conjunta de Experimentos</a:t>
            </a:r>
          </a:p>
          <a:p>
            <a:pPr>
              <a:lnSpc>
                <a:spcPct val="100000"/>
              </a:lnSpc>
            </a:pPr>
            <a:endParaRPr lang="pt-BR" sz="3600" b="1" dirty="0" smtClean="0">
              <a:solidFill>
                <a:schemeClr val="bg1"/>
              </a:solidFill>
            </a:endParaRPr>
          </a:p>
          <a:p>
            <a:pPr>
              <a:lnSpc>
                <a:spcPct val="115000"/>
              </a:lnSpc>
            </a:pPr>
            <a:r>
              <a:rPr lang="pt-BR" sz="2200" b="1" dirty="0" smtClean="0">
                <a:solidFill>
                  <a:schemeClr val="bg1"/>
                </a:solidFill>
              </a:rPr>
              <a:t>Vinícius Quintão Carneiro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pt-BR" sz="2200" b="1" smtClean="0">
                <a:solidFill>
                  <a:schemeClr val="bg1"/>
                </a:solidFill>
              </a:rPr>
              <a:t>vinicius.carneiro@ufla.br</a:t>
            </a:r>
            <a:r>
              <a:rPr lang="pt-BR" sz="3600" b="1" dirty="0" smtClean="0">
                <a:solidFill>
                  <a:schemeClr val="bg1"/>
                </a:solidFill>
              </a:rPr>
              <a:t/>
            </a:r>
            <a:br>
              <a:rPr lang="pt-BR" sz="3600" b="1" dirty="0" smtClean="0">
                <a:solidFill>
                  <a:schemeClr val="bg1"/>
                </a:solidFill>
              </a:rPr>
            </a:br>
            <a:endParaRPr lang="pt-BR" sz="3600" b="1" dirty="0" smtClean="0">
              <a:solidFill>
                <a:schemeClr val="bg1"/>
              </a:solidFill>
            </a:endParaRPr>
          </a:p>
        </p:txBody>
      </p:sp>
      <p:sp>
        <p:nvSpPr>
          <p:cNvPr id="11" name="Título 1"/>
          <p:cNvSpPr txBox="1">
            <a:spLocks/>
          </p:cNvSpPr>
          <p:nvPr/>
        </p:nvSpPr>
        <p:spPr>
          <a:xfrm>
            <a:off x="2263378" y="20478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000" b="1" dirty="0">
                <a:solidFill>
                  <a:schemeClr val="bg1"/>
                </a:solidFill>
              </a:rPr>
              <a:t>Universidade Federal de Lavras</a:t>
            </a:r>
            <a:br>
              <a:rPr lang="pt-BR" sz="2000" b="1" dirty="0">
                <a:solidFill>
                  <a:schemeClr val="bg1"/>
                </a:solidFill>
              </a:rPr>
            </a:br>
            <a:r>
              <a:rPr lang="pt-BR" sz="2000" b="1" dirty="0">
                <a:solidFill>
                  <a:schemeClr val="bg1"/>
                </a:solidFill>
              </a:rPr>
              <a:t>Departamento de Biologia</a:t>
            </a:r>
            <a:br>
              <a:rPr lang="pt-BR" sz="2000" b="1" dirty="0">
                <a:solidFill>
                  <a:schemeClr val="bg1"/>
                </a:solidFill>
              </a:rPr>
            </a:br>
            <a:r>
              <a:rPr lang="pt-BR" sz="2000" b="1" dirty="0">
                <a:solidFill>
                  <a:schemeClr val="bg1"/>
                </a:solidFill>
              </a:rPr>
              <a:t>Programa </a:t>
            </a:r>
            <a:r>
              <a:rPr lang="pt-BR" sz="2000" b="1" dirty="0" smtClean="0">
                <a:solidFill>
                  <a:schemeClr val="bg1"/>
                </a:solidFill>
              </a:rPr>
              <a:t>de Pós-Graduação em </a:t>
            </a:r>
            <a:r>
              <a:rPr lang="pt-BR" sz="2000" b="1" dirty="0">
                <a:solidFill>
                  <a:schemeClr val="bg1"/>
                </a:solidFill>
              </a:rPr>
              <a:t>Genética e Melhoramento de Plantas</a:t>
            </a:r>
          </a:p>
        </p:txBody>
      </p:sp>
      <p:pic>
        <p:nvPicPr>
          <p:cNvPr id="12" name="Picture 6" descr="Imagem relaciona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945" y="332076"/>
            <a:ext cx="1243325" cy="93249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8" descr="Imagem relacionad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5376" y="285750"/>
            <a:ext cx="1023938" cy="102393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1710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/>
          <a:srcRect t="10327" r="88920" b="15415"/>
          <a:stretch/>
        </p:blipFill>
        <p:spPr>
          <a:xfrm>
            <a:off x="0" y="341744"/>
            <a:ext cx="1251303" cy="5756124"/>
          </a:xfrm>
          <a:prstGeom prst="rect">
            <a:avLst/>
          </a:prstGeom>
        </p:spPr>
      </p:pic>
      <p:graphicFrame>
        <p:nvGraphicFramePr>
          <p:cNvPr id="2" name="Tabel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4369023"/>
              </p:ext>
            </p:extLst>
          </p:nvPr>
        </p:nvGraphicFramePr>
        <p:xfrm>
          <a:off x="1758372" y="1006762"/>
          <a:ext cx="2905991" cy="532066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814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31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143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Parcelas</a:t>
                      </a:r>
                      <a:endParaRPr lang="pt-BR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Genótipos</a:t>
                      </a:r>
                      <a:endParaRPr lang="pt-BR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Blocos</a:t>
                      </a:r>
                      <a:endParaRPr lang="pt-BR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Vi5500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2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Vi7800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3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CNFP7988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4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VP7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5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Vi5700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6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VP9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7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Valente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8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VP5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9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 smtClean="0">
                          <a:effectLst/>
                        </a:rPr>
                        <a:t>Ouro Negro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10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VP10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11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CNFP9346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12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VP1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13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VP11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14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VP3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15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VP12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16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VP2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17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VP13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18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VP4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19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VP8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70875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20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VP6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</a:tbl>
          </a:graphicData>
        </a:graphic>
      </p:graphicFrame>
      <p:graphicFrame>
        <p:nvGraphicFramePr>
          <p:cNvPr id="3" name="Tabela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6602815"/>
              </p:ext>
            </p:extLst>
          </p:nvPr>
        </p:nvGraphicFramePr>
        <p:xfrm>
          <a:off x="4886036" y="1015998"/>
          <a:ext cx="3288147" cy="532066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960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960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960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Parcelas</a:t>
                      </a:r>
                    </a:p>
                  </a:txBody>
                  <a:tcPr marL="9525" marR="9525" marT="9525" marB="0" anchor="b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Genótipos</a:t>
                      </a:r>
                    </a:p>
                  </a:txBody>
                  <a:tcPr marL="9525" marR="9525" marT="9525" marB="0" anchor="b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Blocos</a:t>
                      </a:r>
                    </a:p>
                  </a:txBody>
                  <a:tcPr marL="9525" marR="9525" marT="9525" marB="0" anchor="b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Valente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22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CNFP7988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23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VP12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24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VP7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25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Vi5700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26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VP13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27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VP5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28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VP10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29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CNFP9346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Ouro Negro</a:t>
                      </a:r>
                      <a:endParaRPr lang="pt-BR" sz="16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31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VP1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32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Vi7800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33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VP9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34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VP4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35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VP11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36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VP2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37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VP6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38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Vi5500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39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VP3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40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VP8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</a:tbl>
          </a:graphicData>
        </a:graphic>
      </p:graphicFrame>
      <p:graphicFrame>
        <p:nvGraphicFramePr>
          <p:cNvPr id="5" name="Tabe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6829567"/>
              </p:ext>
            </p:extLst>
          </p:nvPr>
        </p:nvGraphicFramePr>
        <p:xfrm>
          <a:off x="8414327" y="1015998"/>
          <a:ext cx="3177309" cy="532066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591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91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91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Parcelas</a:t>
                      </a:r>
                    </a:p>
                  </a:txBody>
                  <a:tcPr marL="9525" marR="9525" marT="9525" marB="0" anchor="b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Genótipos</a:t>
                      </a:r>
                    </a:p>
                  </a:txBody>
                  <a:tcPr marL="9525" marR="9525" marT="9525" marB="0" anchor="b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Blocos</a:t>
                      </a:r>
                    </a:p>
                  </a:txBody>
                  <a:tcPr marL="9525" marR="9525" marT="9525" marB="0" anchor="b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41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VP6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42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VP13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43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VP5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44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CNFP9346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45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VP2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46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Vi5700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47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Vi7800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48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VP10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49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VP8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50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VP1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51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VP4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52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VP9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53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CNFP7988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54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Ouro_Negro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55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VP11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56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VP12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57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VP7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58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VP3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59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Valente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60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Vi5500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</a:tbl>
          </a:graphicData>
        </a:graphic>
      </p:graphicFrame>
      <p:sp>
        <p:nvSpPr>
          <p:cNvPr id="6" name="Título 1"/>
          <p:cNvSpPr>
            <a:spLocks noGrp="1"/>
          </p:cNvSpPr>
          <p:nvPr>
            <p:ph type="title"/>
          </p:nvPr>
        </p:nvSpPr>
        <p:spPr>
          <a:xfrm>
            <a:off x="1755437" y="143858"/>
            <a:ext cx="9817727" cy="807487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pPr algn="ctr"/>
            <a:r>
              <a:rPr lang="pt-BR" dirty="0" smtClean="0"/>
              <a:t>Ambiente 1: Viçosa / Outono Inverno / 2002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3091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/>
          <a:srcRect t="10327" r="88920" b="15415"/>
          <a:stretch/>
        </p:blipFill>
        <p:spPr>
          <a:xfrm>
            <a:off x="0" y="341744"/>
            <a:ext cx="1251303" cy="5756124"/>
          </a:xfrm>
          <a:prstGeom prst="rect">
            <a:avLst/>
          </a:prstGeom>
        </p:spPr>
      </p:pic>
      <p:graphicFrame>
        <p:nvGraphicFramePr>
          <p:cNvPr id="2" name="Tabel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3689481"/>
              </p:ext>
            </p:extLst>
          </p:nvPr>
        </p:nvGraphicFramePr>
        <p:xfrm>
          <a:off x="1758372" y="1006762"/>
          <a:ext cx="2905991" cy="532066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814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31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143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Parcelas</a:t>
                      </a:r>
                      <a:endParaRPr lang="pt-BR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Genótipos</a:t>
                      </a:r>
                      <a:endParaRPr lang="pt-BR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Blocos</a:t>
                      </a:r>
                      <a:endParaRPr lang="pt-BR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VP7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VP4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VP1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Ouro_Negro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CNFP9346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VP5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Vi5500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VP12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VP6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VP10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VP8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VP13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13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VP11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14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VP2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CNFP7988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16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VP9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17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Vi7800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18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VP3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19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Valente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70875"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Vi5700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</a:tbl>
          </a:graphicData>
        </a:graphic>
      </p:graphicFrame>
      <p:graphicFrame>
        <p:nvGraphicFramePr>
          <p:cNvPr id="3" name="Tabela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213499"/>
              </p:ext>
            </p:extLst>
          </p:nvPr>
        </p:nvGraphicFramePr>
        <p:xfrm>
          <a:off x="4886036" y="1015998"/>
          <a:ext cx="3288147" cy="532066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960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960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960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Parcelas</a:t>
                      </a:r>
                    </a:p>
                  </a:txBody>
                  <a:tcPr marL="9525" marR="9525" marT="9525" marB="0" anchor="b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Genótipos</a:t>
                      </a:r>
                    </a:p>
                  </a:txBody>
                  <a:tcPr marL="9525" marR="9525" marT="9525" marB="0" anchor="b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Blocos</a:t>
                      </a:r>
                    </a:p>
                  </a:txBody>
                  <a:tcPr marL="9525" marR="9525" marT="9525" marB="0" anchor="b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VP10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22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VP8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23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Valente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24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VP12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25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VP2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26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Ouro_Negro</a:t>
                      </a:r>
                      <a:endParaRPr lang="pt-BR" sz="16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27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Vi5700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28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Vi7800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29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VP6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VP1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31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VP3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32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CNFP9346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33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VP7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34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VP4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35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CNFP7988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36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VP11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37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Vi5500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38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VP5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39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VP13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40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VP9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</a:tbl>
          </a:graphicData>
        </a:graphic>
      </p:graphicFrame>
      <p:graphicFrame>
        <p:nvGraphicFramePr>
          <p:cNvPr id="5" name="Tabe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9325848"/>
              </p:ext>
            </p:extLst>
          </p:nvPr>
        </p:nvGraphicFramePr>
        <p:xfrm>
          <a:off x="8414327" y="1015998"/>
          <a:ext cx="3177309" cy="532066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591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91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91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Parcelas</a:t>
                      </a:r>
                    </a:p>
                  </a:txBody>
                  <a:tcPr marL="9525" marR="9525" marT="9525" marB="0" anchor="b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Genótipos</a:t>
                      </a:r>
                    </a:p>
                  </a:txBody>
                  <a:tcPr marL="9525" marR="9525" marT="9525" marB="0" anchor="b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Blocos</a:t>
                      </a:r>
                    </a:p>
                  </a:txBody>
                  <a:tcPr marL="9525" marR="9525" marT="9525" marB="0" anchor="b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41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VP12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42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VP7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43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Vi7800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44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VP4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45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VP5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46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Ouro Negro</a:t>
                      </a:r>
                      <a:endParaRPr lang="pt-BR" sz="16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47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VP1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48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Valente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49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VP10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50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Vi5700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51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VP13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52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VP3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53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VP6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54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VP11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55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VP2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56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CNFP7988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57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VP8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58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Vi5500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59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CNFP9346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60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VP9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</a:tbl>
          </a:graphicData>
        </a:graphic>
      </p:graphicFrame>
      <p:sp>
        <p:nvSpPr>
          <p:cNvPr id="6" name="Título 1"/>
          <p:cNvSpPr>
            <a:spLocks noGrp="1"/>
          </p:cNvSpPr>
          <p:nvPr>
            <p:ph type="title"/>
          </p:nvPr>
        </p:nvSpPr>
        <p:spPr>
          <a:xfrm>
            <a:off x="1755437" y="143858"/>
            <a:ext cx="9817727" cy="807487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pPr algn="ctr"/>
            <a:r>
              <a:rPr lang="pt-BR" dirty="0" smtClean="0"/>
              <a:t>Ambiente 2: Coimbra / Outono Inverno / 2002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98149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Sorteio - Planilha de Campo</a:t>
            </a:r>
            <a:endParaRPr lang="pt-BR" dirty="0"/>
          </a:p>
        </p:txBody>
      </p:sp>
      <p:pic>
        <p:nvPicPr>
          <p:cNvPr id="1026" name="Picture 2" descr="Imagem relacionad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8413" y="675981"/>
            <a:ext cx="1467662" cy="1523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4967" y="2147674"/>
            <a:ext cx="8936864" cy="4295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94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1235" y="305017"/>
            <a:ext cx="8654474" cy="6066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081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52650" y="-161364"/>
            <a:ext cx="7886700" cy="1325563"/>
          </a:xfrm>
        </p:spPr>
        <p:txBody>
          <a:bodyPr/>
          <a:lstStyle/>
          <a:p>
            <a:pPr algn="ctr"/>
            <a:r>
              <a:rPr lang="pt-BR" dirty="0" smtClean="0"/>
              <a:t>Aplicações</a:t>
            </a:r>
            <a:endParaRPr lang="pt-BR" dirty="0"/>
          </a:p>
        </p:txBody>
      </p:sp>
      <p:sp>
        <p:nvSpPr>
          <p:cNvPr id="12" name="Título 1"/>
          <p:cNvSpPr txBox="1">
            <a:spLocks/>
          </p:cNvSpPr>
          <p:nvPr/>
        </p:nvSpPr>
        <p:spPr>
          <a:xfrm>
            <a:off x="785091" y="3867773"/>
            <a:ext cx="10621817" cy="2505318"/>
          </a:xfrm>
          <a:prstGeom prst="rect">
            <a:avLst/>
          </a:prstGeom>
          <a:solidFill>
            <a:srgbClr val="92D050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 smtClean="0"/>
              <a:t>Recomendação de Cultivares</a:t>
            </a:r>
          </a:p>
          <a:p>
            <a:pPr algn="just"/>
            <a:endParaRPr lang="pt-BR" dirty="0" smtClean="0"/>
          </a:p>
          <a:p>
            <a:pPr algn="just"/>
            <a:r>
              <a:rPr lang="pt-BR" sz="2800" dirty="0" smtClean="0"/>
              <a:t>Avaliação </a:t>
            </a:r>
            <a:r>
              <a:rPr lang="pt-BR" sz="2800" dirty="0"/>
              <a:t>das linhagens, híbridos, clones em maior número de ambientes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pt-BR" dirty="0"/>
              <a:t>Ensaios Preliminares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pt-BR" dirty="0"/>
              <a:t>Ensaios de Valor de Cultivo e </a:t>
            </a:r>
            <a:r>
              <a:rPr lang="pt-BR" dirty="0" smtClean="0"/>
              <a:t>Uso</a:t>
            </a:r>
            <a:endParaRPr lang="pt-BR" dirty="0"/>
          </a:p>
        </p:txBody>
      </p:sp>
      <p:sp>
        <p:nvSpPr>
          <p:cNvPr id="6" name="Título 1"/>
          <p:cNvSpPr txBox="1">
            <a:spLocks/>
          </p:cNvSpPr>
          <p:nvPr/>
        </p:nvSpPr>
        <p:spPr>
          <a:xfrm>
            <a:off x="785091" y="1027592"/>
            <a:ext cx="10621817" cy="2505318"/>
          </a:xfrm>
          <a:prstGeom prst="rect">
            <a:avLst/>
          </a:prstGeom>
          <a:solidFill>
            <a:srgbClr val="FFC000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 smtClean="0"/>
              <a:t>Seleção de Genótipos</a:t>
            </a:r>
          </a:p>
          <a:p>
            <a:pPr algn="just"/>
            <a:endParaRPr lang="pt-BR" dirty="0" smtClean="0"/>
          </a:p>
          <a:p>
            <a:pPr algn="just"/>
            <a:r>
              <a:rPr lang="pt-BR" sz="2800" dirty="0" smtClean="0"/>
              <a:t>Avaliação de progênies e predição de ganho com a seleção</a:t>
            </a:r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3336400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52650" y="-161364"/>
            <a:ext cx="7886700" cy="1325563"/>
          </a:xfrm>
        </p:spPr>
        <p:txBody>
          <a:bodyPr/>
          <a:lstStyle/>
          <a:p>
            <a:pPr algn="ctr"/>
            <a:r>
              <a:rPr lang="pt-BR" dirty="0" smtClean="0"/>
              <a:t>Análises de Interação G x 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12437" y="744947"/>
            <a:ext cx="11831781" cy="2203808"/>
          </a:xfrm>
          <a:solidFill>
            <a:schemeClr val="accent1">
              <a:lumMod val="40000"/>
              <a:lumOff val="60000"/>
            </a:schemeClr>
          </a:solidFill>
        </p:spPr>
        <p:txBody>
          <a:bodyPr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pt-BR" sz="2400" dirty="0" smtClean="0"/>
              <a:t>Quantificação da Interação G x A</a:t>
            </a:r>
          </a:p>
          <a:p>
            <a:pPr marL="914400" lvl="1" indent="-457200">
              <a:buFont typeface="+mj-lt"/>
              <a:buAutoNum type="arabicPeriod"/>
            </a:pPr>
            <a:r>
              <a:rPr lang="pt-BR" sz="1800" dirty="0" smtClean="0"/>
              <a:t>Teste dos Pressupostos da ANOVA</a:t>
            </a:r>
          </a:p>
          <a:p>
            <a:pPr marL="914400" lvl="1" indent="-457200">
              <a:buFont typeface="+mj-lt"/>
              <a:buAutoNum type="arabicPeriod"/>
            </a:pPr>
            <a:r>
              <a:rPr lang="pt-BR" sz="1800" dirty="0" smtClean="0"/>
              <a:t>Análises Individuais</a:t>
            </a:r>
          </a:p>
          <a:p>
            <a:pPr marL="914400" lvl="1" indent="-457200">
              <a:buFont typeface="+mj-lt"/>
              <a:buAutoNum type="arabicPeriod"/>
            </a:pPr>
            <a:r>
              <a:rPr lang="pt-BR" sz="1800" dirty="0" smtClean="0"/>
              <a:t>Teste de Homogeneidade de Variâncias (F máximo)</a:t>
            </a:r>
            <a:endParaRPr lang="pt-BR" sz="1800" dirty="0"/>
          </a:p>
          <a:p>
            <a:pPr marL="914400" lvl="1" indent="-457200">
              <a:buFont typeface="+mj-lt"/>
              <a:buAutoNum type="arabicPeriod"/>
            </a:pPr>
            <a:r>
              <a:rPr lang="pt-BR" sz="1800" dirty="0" smtClean="0"/>
              <a:t>Análise conjunta de variância (Totais ou Médias)</a:t>
            </a:r>
          </a:p>
          <a:p>
            <a:pPr marL="514350" indent="-514350">
              <a:buFont typeface="+mj-lt"/>
              <a:buAutoNum type="arabicPeriod"/>
            </a:pPr>
            <a:r>
              <a:rPr lang="pt-BR" sz="2400" dirty="0" smtClean="0"/>
              <a:t>Natureza da interação </a:t>
            </a:r>
            <a:r>
              <a:rPr lang="pt-BR" sz="2400" dirty="0" err="1" smtClean="0"/>
              <a:t>GxE</a:t>
            </a:r>
            <a:endParaRPr lang="pt-BR" sz="2400" dirty="0">
              <a:solidFill>
                <a:srgbClr val="FF0000"/>
              </a:solidFill>
            </a:endParaRPr>
          </a:p>
        </p:txBody>
      </p:sp>
      <p:sp>
        <p:nvSpPr>
          <p:cNvPr id="6" name="Título 1"/>
          <p:cNvSpPr txBox="1">
            <a:spLocks/>
          </p:cNvSpPr>
          <p:nvPr/>
        </p:nvSpPr>
        <p:spPr>
          <a:xfrm>
            <a:off x="212437" y="2948755"/>
            <a:ext cx="5430982" cy="3479754"/>
          </a:xfrm>
          <a:prstGeom prst="rect">
            <a:avLst/>
          </a:prstGeom>
          <a:solidFill>
            <a:srgbClr val="FFC000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4000" dirty="0" smtClean="0"/>
              <a:t>Seleção de Genótipos</a:t>
            </a:r>
          </a:p>
          <a:p>
            <a:pPr algn="ctr"/>
            <a:endParaRPr lang="pt-BR" sz="4000" dirty="0"/>
          </a:p>
          <a:p>
            <a:pPr algn="ctr"/>
            <a:r>
              <a:rPr lang="pt-BR" sz="2800" dirty="0" smtClean="0"/>
              <a:t>Muitas progênies avaliadas em poucos locais</a:t>
            </a:r>
          </a:p>
          <a:p>
            <a:pPr algn="just"/>
            <a:endParaRPr lang="pt-BR" dirty="0" smtClean="0"/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dirty="0" smtClean="0"/>
              <a:t>Predição do Ganho com Seleção</a:t>
            </a:r>
            <a:endParaRPr lang="pt-BR" sz="2800" dirty="0"/>
          </a:p>
        </p:txBody>
      </p:sp>
      <p:sp>
        <p:nvSpPr>
          <p:cNvPr id="7" name="Título 1"/>
          <p:cNvSpPr txBox="1">
            <a:spLocks/>
          </p:cNvSpPr>
          <p:nvPr/>
        </p:nvSpPr>
        <p:spPr>
          <a:xfrm>
            <a:off x="5985164" y="2948755"/>
            <a:ext cx="6059054" cy="3479754"/>
          </a:xfrm>
          <a:prstGeom prst="rect">
            <a:avLst/>
          </a:prstGeom>
          <a:solidFill>
            <a:srgbClr val="92D050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4000" dirty="0" smtClean="0"/>
              <a:t>Recomendação de Cultivares</a:t>
            </a:r>
          </a:p>
          <a:p>
            <a:pPr algn="ctr"/>
            <a:endParaRPr lang="pt-BR" dirty="0" smtClean="0"/>
          </a:p>
          <a:p>
            <a:pPr algn="ctr"/>
            <a:r>
              <a:rPr lang="pt-BR" sz="2800" dirty="0" smtClean="0"/>
              <a:t>Poucos híbridos, clones ou linhagens avaliados em muitos locais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pt-BR" sz="2800" dirty="0" smtClean="0"/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dirty="0" smtClean="0"/>
              <a:t>Estratificação Ambiental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dirty="0" smtClean="0"/>
              <a:t>Adaptabilidade e Estabilidade</a:t>
            </a:r>
          </a:p>
          <a:p>
            <a:pPr algn="just"/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822970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001821" y="236948"/>
            <a:ext cx="6123707" cy="1924362"/>
          </a:xfrm>
          <a:solidFill>
            <a:schemeClr val="accent1">
              <a:lumMod val="40000"/>
              <a:lumOff val="60000"/>
            </a:schemeClr>
          </a:solidFill>
        </p:spPr>
        <p:txBody>
          <a:bodyPr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pt-BR" sz="2400" dirty="0" smtClean="0"/>
              <a:t>Quantificação da Interação G x A</a:t>
            </a:r>
          </a:p>
          <a:p>
            <a:pPr marL="914400" lvl="1" indent="-457200">
              <a:buFont typeface="+mj-lt"/>
              <a:buAutoNum type="arabicPeriod"/>
            </a:pPr>
            <a:r>
              <a:rPr lang="pt-BR" sz="1800" dirty="0" smtClean="0"/>
              <a:t>Teste dos Pressupostos da ANOVA</a:t>
            </a:r>
          </a:p>
          <a:p>
            <a:pPr marL="914400" lvl="1" indent="-457200">
              <a:buFont typeface="+mj-lt"/>
              <a:buAutoNum type="arabicPeriod"/>
            </a:pPr>
            <a:r>
              <a:rPr lang="pt-BR" sz="1800" dirty="0" smtClean="0"/>
              <a:t>Análises Individuais</a:t>
            </a:r>
          </a:p>
          <a:p>
            <a:pPr marL="914400" lvl="1" indent="-457200">
              <a:buFont typeface="+mj-lt"/>
              <a:buAutoNum type="arabicPeriod"/>
            </a:pPr>
            <a:endParaRPr lang="pt-BR" b="1" dirty="0" smtClean="0"/>
          </a:p>
          <a:p>
            <a:pPr marL="914400" lvl="1" indent="-457200">
              <a:buFont typeface="+mj-lt"/>
              <a:buAutoNum type="arabicPeriod"/>
            </a:pPr>
            <a:r>
              <a:rPr lang="pt-BR" b="1" dirty="0" smtClean="0"/>
              <a:t>Teste de Homogeneidade de Variância</a:t>
            </a:r>
          </a:p>
        </p:txBody>
      </p:sp>
      <p:graphicFrame>
        <p:nvGraphicFramePr>
          <p:cNvPr id="10" name="Tabela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1170752"/>
              </p:ext>
            </p:extLst>
          </p:nvPr>
        </p:nvGraphicFramePr>
        <p:xfrm>
          <a:off x="346365" y="2377209"/>
          <a:ext cx="11569860" cy="12668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7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831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31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831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831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8315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8315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8315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8315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88315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88315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88315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88315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190500">
                <a:tc rowSpan="2"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Parâmetros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gridSpan="12"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Ambientes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r" fontAlgn="b"/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pPr algn="r" fontAlgn="b"/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pPr algn="r" fontAlgn="b"/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pPr algn="r" fontAlgn="b"/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pPr algn="r" fontAlgn="b"/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pPr algn="r" fontAlgn="b"/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pPr algn="r" fontAlgn="b"/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pPr algn="r" fontAlgn="b"/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pPr algn="r" fontAlgn="b"/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pPr algn="r" fontAlgn="b"/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pPr algn="r" fontAlgn="b"/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pPr algn="l" fontAlgn="b"/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2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3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4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5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6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7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8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9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10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11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12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u="none" strike="noStrike" dirty="0" smtClean="0">
                          <a:effectLst/>
                        </a:rPr>
                        <a:t>Média</a:t>
                      </a:r>
                      <a:endParaRPr lang="pt-BR" sz="1600" b="0" i="0" u="none" strike="noStrike" dirty="0" smtClean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1647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2578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2520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2004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3098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2145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2768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1607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1436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3665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2599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2602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 smtClean="0">
                          <a:effectLst/>
                        </a:rPr>
                        <a:t>CV(%)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12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8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12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10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10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14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14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17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20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6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11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11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 err="1">
                          <a:effectLst/>
                        </a:rPr>
                        <a:t>QMRes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smtClean="0">
                          <a:effectLst/>
                        </a:rPr>
                        <a:t>39061.57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smtClean="0">
                          <a:effectLst/>
                        </a:rPr>
                        <a:t>42534.94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smtClean="0">
                          <a:effectLst/>
                        </a:rPr>
                        <a:t>91445.76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smtClean="0">
                          <a:effectLst/>
                        </a:rPr>
                        <a:t>40160.16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smtClean="0">
                          <a:effectLst/>
                        </a:rPr>
                        <a:t>95976.04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smtClean="0">
                          <a:effectLst/>
                        </a:rPr>
                        <a:t>90180.09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smtClean="0">
                          <a:effectLst/>
                        </a:rPr>
                        <a:t>150171.8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smtClean="0">
                          <a:effectLst/>
                        </a:rPr>
                        <a:t>74632.78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smtClean="0">
                          <a:effectLst/>
                        </a:rPr>
                        <a:t>82483.84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smtClean="0">
                          <a:effectLst/>
                        </a:rPr>
                        <a:t>48356.01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smtClean="0">
                          <a:effectLst/>
                        </a:rPr>
                        <a:t>81733.09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smtClean="0">
                          <a:effectLst/>
                        </a:rPr>
                        <a:t>81921.89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ixaDeTexto 10"/>
              <p:cNvSpPr txBox="1"/>
              <p:nvPr/>
            </p:nvSpPr>
            <p:spPr>
              <a:xfrm>
                <a:off x="3001821" y="4618180"/>
                <a:ext cx="7077579" cy="8843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𝑄𝑀𝑅𝑒𝑠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á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𝑥𝑖𝑚𝑜</m:t>
                          </m:r>
                        </m:num>
                        <m:den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𝑄𝑀𝑅𝑒𝑠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í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𝑛𝑖𝑚𝑜</m:t>
                          </m:r>
                        </m:den>
                      </m:f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pt-BR" sz="2800" dirty="0"/>
                            <m:t>150171</m:t>
                          </m:r>
                          <m:r>
                            <m:rPr>
                              <m:nor/>
                            </m:rPr>
                            <a:rPr lang="pt-BR" sz="2800" dirty="0" smtClean="0"/>
                            <m:t>.</m:t>
                          </m:r>
                          <m:r>
                            <m:rPr>
                              <m:nor/>
                            </m:rPr>
                            <a:rPr lang="pt-BR" sz="2800" dirty="0"/>
                            <m:t>8</m:t>
                          </m:r>
                          <m:r>
                            <m:rPr>
                              <m:nor/>
                            </m:rPr>
                            <a:rPr lang="pt-BR" sz="2800" dirty="0">
                              <a:solidFill>
                                <a:srgbClr val="000000"/>
                              </a:solidFill>
                              <a:latin typeface="Calibri" panose="020F0502020204030204" pitchFamily="34" charset="0"/>
                            </a:rPr>
                            <m:t> 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pt-BR" sz="2800" dirty="0"/>
                            <m:t>39061</m:t>
                          </m:r>
                          <m:r>
                            <m:rPr>
                              <m:nor/>
                            </m:rPr>
                            <a:rPr lang="pt-BR" sz="2800" dirty="0" smtClean="0"/>
                            <m:t>.</m:t>
                          </m:r>
                          <m:r>
                            <m:rPr>
                              <m:nor/>
                            </m:rPr>
                            <a:rPr lang="pt-BR" sz="2800" dirty="0"/>
                            <m:t>57</m:t>
                          </m:r>
                          <m:r>
                            <m:rPr>
                              <m:nor/>
                            </m:rPr>
                            <a:rPr lang="pt-BR" sz="2800" dirty="0">
                              <a:solidFill>
                                <a:srgbClr val="000000"/>
                              </a:solidFill>
                              <a:latin typeface="Calibri" panose="020F0502020204030204" pitchFamily="34" charset="0"/>
                            </a:rPr>
                            <m:t> </m:t>
                          </m:r>
                        </m:den>
                      </m:f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=3,85&lt;7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11" name="CaixaDeTexto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1821" y="4618180"/>
                <a:ext cx="7077579" cy="884345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84246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6CC9F4A8-A89D-44B4-A3DD-9950D641CFA8}"/>
              </a:ext>
            </a:extLst>
          </p:cNvPr>
          <p:cNvCxnSpPr/>
          <p:nvPr/>
        </p:nvCxnSpPr>
        <p:spPr>
          <a:xfrm>
            <a:off x="2095501" y="857250"/>
            <a:ext cx="8143875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2531" name="Text Box 9"/>
          <p:cNvSpPr txBox="1">
            <a:spLocks noChangeArrowheads="1"/>
          </p:cNvSpPr>
          <p:nvPr/>
        </p:nvSpPr>
        <p:spPr bwMode="auto">
          <a:xfrm>
            <a:off x="2024063" y="338138"/>
            <a:ext cx="522446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pt-BR" altLang="en-US" sz="2400" b="1">
                <a:latin typeface="Century Gothic" panose="020B0502020202020204" pitchFamily="34" charset="0"/>
              </a:rPr>
              <a:t>Passos da ANAVA conjunta:</a:t>
            </a:r>
          </a:p>
        </p:txBody>
      </p:sp>
      <p:sp>
        <p:nvSpPr>
          <p:cNvPr id="22532" name="Text Box 23"/>
          <p:cNvSpPr txBox="1">
            <a:spLocks noChangeArrowheads="1"/>
          </p:cNvSpPr>
          <p:nvPr/>
        </p:nvSpPr>
        <p:spPr bwMode="auto">
          <a:xfrm>
            <a:off x="2135188" y="1358901"/>
            <a:ext cx="80645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 eaLnBrk="1" hangingPunct="1">
              <a:spcBef>
                <a:spcPct val="50000"/>
              </a:spcBef>
              <a:buFont typeface="Wingdings" panose="05000000000000000000" pitchFamily="2" charset="2"/>
              <a:buAutoNum type="arabicPeriod" startAt="2"/>
            </a:pPr>
            <a:r>
              <a:rPr lang="pt-BR" altLang="en-US" sz="2000">
                <a:latin typeface="Century Gothic" panose="020B0502020202020204" pitchFamily="34" charset="0"/>
              </a:rPr>
              <a:t>Testar a homogeneidade das variâncias residuais</a:t>
            </a:r>
          </a:p>
        </p:txBody>
      </p:sp>
      <p:sp>
        <p:nvSpPr>
          <p:cNvPr id="32773" name="Text Box 23"/>
          <p:cNvSpPr txBox="1">
            <a:spLocks noChangeArrowheads="1"/>
          </p:cNvSpPr>
          <p:nvPr/>
        </p:nvSpPr>
        <p:spPr bwMode="auto">
          <a:xfrm>
            <a:off x="2351088" y="2151064"/>
            <a:ext cx="80645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 eaLnBrk="1" hangingPunct="1">
              <a:spcBef>
                <a:spcPct val="50000"/>
              </a:spcBef>
              <a:buFont typeface="Wingdings" panose="05000000000000000000" pitchFamily="2" charset="2"/>
              <a:buChar char="§"/>
            </a:pPr>
            <a:r>
              <a:rPr lang="pt-BR" altLang="en-US" sz="2000" b="1">
                <a:latin typeface="Century Gothic" panose="020B0502020202020204" pitchFamily="34" charset="0"/>
              </a:rPr>
              <a:t>O que fazer em caso de heterocedasticidade?</a:t>
            </a:r>
          </a:p>
        </p:txBody>
      </p:sp>
      <p:sp>
        <p:nvSpPr>
          <p:cNvPr id="52232" name="Text Box 23"/>
          <p:cNvSpPr txBox="1">
            <a:spLocks noChangeArrowheads="1"/>
          </p:cNvSpPr>
          <p:nvPr/>
        </p:nvSpPr>
        <p:spPr bwMode="auto">
          <a:xfrm>
            <a:off x="2566988" y="2997201"/>
            <a:ext cx="76327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 eaLnBrk="1" hangingPunct="1">
              <a:spcBef>
                <a:spcPct val="50000"/>
              </a:spcBef>
              <a:buFont typeface="Wingdings" panose="05000000000000000000" pitchFamily="2" charset="2"/>
              <a:buChar char="§"/>
            </a:pPr>
            <a:r>
              <a:rPr lang="pt-BR" altLang="en-US" sz="2000">
                <a:latin typeface="Century Gothic" panose="020B0502020202020204" pitchFamily="34" charset="0"/>
              </a:rPr>
              <a:t>Agrupar os experimentos cujos QME sejam homogêneos</a:t>
            </a:r>
          </a:p>
        </p:txBody>
      </p:sp>
      <p:sp>
        <p:nvSpPr>
          <p:cNvPr id="52233" name="Text Box 23"/>
          <p:cNvSpPr txBox="1">
            <a:spLocks noChangeArrowheads="1"/>
          </p:cNvSpPr>
          <p:nvPr/>
        </p:nvSpPr>
        <p:spPr bwMode="auto">
          <a:xfrm>
            <a:off x="2566988" y="3663951"/>
            <a:ext cx="76327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 eaLnBrk="1" hangingPunct="1">
              <a:spcBef>
                <a:spcPct val="50000"/>
              </a:spcBef>
              <a:buFont typeface="Wingdings" panose="05000000000000000000" pitchFamily="2" charset="2"/>
              <a:buChar char="§"/>
            </a:pPr>
            <a:r>
              <a:rPr lang="pt-BR" altLang="en-US" sz="2000">
                <a:latin typeface="Century Gothic" panose="020B0502020202020204" pitchFamily="34" charset="0"/>
              </a:rPr>
              <a:t>Análise conjunta usando o método proposto por Cochran (1954) </a:t>
            </a:r>
            <a:r>
              <a:rPr lang="pt-BR" altLang="en-US" sz="1500">
                <a:solidFill>
                  <a:srgbClr val="FF0000"/>
                </a:solidFill>
                <a:latin typeface="Century Gothic" panose="020B0502020202020204" pitchFamily="34" charset="0"/>
              </a:rPr>
              <a:t>(Pimentel Gomes, 2000)</a:t>
            </a:r>
          </a:p>
        </p:txBody>
      </p:sp>
      <p:sp>
        <p:nvSpPr>
          <p:cNvPr id="52234" name="Text Box 23"/>
          <p:cNvSpPr txBox="1">
            <a:spLocks noChangeArrowheads="1"/>
          </p:cNvSpPr>
          <p:nvPr/>
        </p:nvSpPr>
        <p:spPr bwMode="auto">
          <a:xfrm>
            <a:off x="2566988" y="4598989"/>
            <a:ext cx="76327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 eaLnBrk="1" hangingPunct="1">
              <a:spcBef>
                <a:spcPct val="50000"/>
              </a:spcBef>
              <a:buFont typeface="Wingdings" panose="05000000000000000000" pitchFamily="2" charset="2"/>
              <a:buChar char="§"/>
            </a:pPr>
            <a:r>
              <a:rPr lang="pt-BR" altLang="en-US" sz="2000">
                <a:latin typeface="Century Gothic" panose="020B0502020202020204" pitchFamily="34" charset="0"/>
              </a:rPr>
              <a:t>Análise conjunta via QM ponderados</a:t>
            </a:r>
            <a:endParaRPr lang="pt-BR" altLang="en-US" sz="1500">
              <a:solidFill>
                <a:srgbClr val="FF0000"/>
              </a:solidFill>
              <a:latin typeface="Century Gothic" panose="020B0502020202020204" pitchFamily="34" charset="0"/>
            </a:endParaRPr>
          </a:p>
        </p:txBody>
      </p:sp>
      <p:sp>
        <p:nvSpPr>
          <p:cNvPr id="2" name="Text Box 23"/>
          <p:cNvSpPr txBox="1">
            <a:spLocks noChangeArrowheads="1"/>
          </p:cNvSpPr>
          <p:nvPr/>
        </p:nvSpPr>
        <p:spPr bwMode="auto">
          <a:xfrm>
            <a:off x="2566988" y="5264151"/>
            <a:ext cx="763270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 eaLnBrk="1" hangingPunct="1">
              <a:spcBef>
                <a:spcPct val="50000"/>
              </a:spcBef>
              <a:buFont typeface="Wingdings" panose="05000000000000000000" pitchFamily="2" charset="2"/>
              <a:buChar char="§"/>
            </a:pPr>
            <a:r>
              <a:rPr lang="pt-BR" altLang="en-US" sz="2000">
                <a:latin typeface="Century Gothic" panose="020B0502020202020204" pitchFamily="34" charset="0"/>
              </a:rPr>
              <a:t>Análise conjunta via abordagem de modelos mistos utilizando diferentes estruturas de matrizes de variâncias e covariâncias residuais</a:t>
            </a:r>
            <a:endParaRPr lang="pt-BR" altLang="en-US" sz="1500">
              <a:solidFill>
                <a:srgbClr val="FF0000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5875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327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52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52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52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773" grpId="0"/>
      <p:bldP spid="52232" grpId="0"/>
      <p:bldP spid="52233" grpId="0"/>
      <p:bldP spid="52234" grpId="0"/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7667547"/>
              </p:ext>
            </p:extLst>
          </p:nvPr>
        </p:nvGraphicFramePr>
        <p:xfrm>
          <a:off x="6625309" y="2356223"/>
          <a:ext cx="5436000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1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1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0807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4392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BR" sz="1400" b="1" smtClean="0"/>
                        <a:t>F.V.</a:t>
                      </a:r>
                      <a:endParaRPr lang="pt-BR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b="1" smtClean="0"/>
                        <a:t>G.L</a:t>
                      </a:r>
                      <a:endParaRPr lang="pt-BR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b="1" dirty="0" smtClean="0"/>
                        <a:t>SQ</a:t>
                      </a:r>
                      <a:endParaRPr lang="pt-BR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b="1" dirty="0" smtClean="0"/>
                        <a:t>QM</a:t>
                      </a:r>
                      <a:endParaRPr lang="pt-BR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b="1" dirty="0" smtClean="0"/>
                        <a:t>F</a:t>
                      </a:r>
                      <a:endParaRPr lang="pt-BR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400" b="1" dirty="0" smtClean="0"/>
                        <a:t>Blocos/Ambientes</a:t>
                      </a:r>
                      <a:endParaRPr lang="pt-BR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b="1" dirty="0" smtClean="0"/>
                        <a:t>a(r-1)</a:t>
                      </a:r>
                      <a:endParaRPr lang="pt-BR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b="1" dirty="0" smtClean="0"/>
                        <a:t>SQB/A</a:t>
                      </a:r>
                      <a:endParaRPr lang="pt-BR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b="1" dirty="0" smtClean="0"/>
                        <a:t>QM(B/A)</a:t>
                      </a:r>
                      <a:endParaRPr lang="pt-BR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b="1" dirty="0" smtClean="0"/>
                        <a:t>Depende</a:t>
                      </a:r>
                      <a:endParaRPr lang="pt-BR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400" b="1" dirty="0" smtClean="0"/>
                        <a:t>Ambientes (A)</a:t>
                      </a:r>
                      <a:endParaRPr lang="pt-BR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b="1" dirty="0" smtClean="0"/>
                        <a:t>a - 1</a:t>
                      </a:r>
                      <a:endParaRPr lang="pt-BR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b="1" dirty="0" smtClean="0"/>
                        <a:t>SQA</a:t>
                      </a:r>
                      <a:endParaRPr lang="pt-BR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b="1" dirty="0" smtClean="0"/>
                        <a:t>QMA</a:t>
                      </a:r>
                      <a:endParaRPr lang="pt-BR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b="1" dirty="0" smtClean="0"/>
                        <a:t>Depende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400" b="1" dirty="0" smtClean="0"/>
                        <a:t>Genótipos (G)</a:t>
                      </a:r>
                      <a:endParaRPr lang="pt-BR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b="1" dirty="0" smtClean="0"/>
                        <a:t>g-1</a:t>
                      </a:r>
                      <a:endParaRPr lang="pt-BR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b="1" dirty="0" smtClean="0"/>
                        <a:t>SQG</a:t>
                      </a:r>
                      <a:endParaRPr lang="pt-BR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b="1" dirty="0" smtClean="0"/>
                        <a:t>QMG</a:t>
                      </a:r>
                      <a:endParaRPr lang="pt-BR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b="1" dirty="0" smtClean="0"/>
                        <a:t>Depende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400" b="1" dirty="0" smtClean="0"/>
                        <a:t>G x</a:t>
                      </a:r>
                      <a:r>
                        <a:rPr lang="pt-BR" sz="1400" b="1" baseline="0" dirty="0" smtClean="0"/>
                        <a:t> A</a:t>
                      </a:r>
                      <a:endParaRPr lang="pt-BR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b="1" dirty="0" smtClean="0"/>
                        <a:t>(g-1)(a-1)</a:t>
                      </a:r>
                      <a:endParaRPr lang="pt-BR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b="1" dirty="0" err="1" smtClean="0"/>
                        <a:t>GQGxA</a:t>
                      </a:r>
                      <a:endParaRPr lang="pt-BR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b="1" dirty="0" err="1" smtClean="0"/>
                        <a:t>QMGxA</a:t>
                      </a:r>
                      <a:endParaRPr lang="pt-BR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b="1" dirty="0" smtClean="0"/>
                        <a:t>Depende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400" b="1" dirty="0" smtClean="0"/>
                        <a:t>Resíduo</a:t>
                      </a:r>
                      <a:endParaRPr lang="pt-BR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b="1" dirty="0" smtClean="0"/>
                        <a:t>a(r-1)(g-1)</a:t>
                      </a:r>
                      <a:endParaRPr lang="pt-BR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b="1" dirty="0" err="1" smtClean="0"/>
                        <a:t>SQRes</a:t>
                      </a:r>
                      <a:endParaRPr lang="pt-BR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b="1" dirty="0" err="1" smtClean="0"/>
                        <a:t>QMRes</a:t>
                      </a:r>
                      <a:endParaRPr lang="pt-BR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400" b="1" dirty="0" smtClean="0"/>
                        <a:t>Total</a:t>
                      </a:r>
                      <a:endParaRPr lang="pt-BR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b="1" dirty="0" err="1" smtClean="0"/>
                        <a:t>Agr</a:t>
                      </a:r>
                      <a:r>
                        <a:rPr lang="pt-BR" sz="1400" b="1" dirty="0" smtClean="0"/>
                        <a:t> - 1</a:t>
                      </a:r>
                      <a:endParaRPr lang="pt-BR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b="1" dirty="0" err="1" smtClean="0"/>
                        <a:t>SQtotal</a:t>
                      </a:r>
                      <a:endParaRPr lang="pt-BR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tângulo 7"/>
              <p:cNvSpPr/>
              <p:nvPr/>
            </p:nvSpPr>
            <p:spPr>
              <a:xfrm>
                <a:off x="129310" y="1339960"/>
                <a:ext cx="6598794" cy="5579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𝑗𝑘</m:t>
                          </m:r>
                        </m:sub>
                      </m:sSub>
                      <m:r>
                        <a:rPr lang="pt-BR" sz="28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𝐺𝐴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𝑖𝑗𝑘</m:t>
                          </m:r>
                        </m:sub>
                      </m:sSub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8" name="Retângulo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310" y="1339960"/>
                <a:ext cx="6598794" cy="55791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Imagem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2021520"/>
            <a:ext cx="6162812" cy="454553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1" name="Título 1"/>
          <p:cNvSpPr>
            <a:spLocks noGrp="1"/>
          </p:cNvSpPr>
          <p:nvPr>
            <p:ph type="title"/>
          </p:nvPr>
        </p:nvSpPr>
        <p:spPr>
          <a:xfrm>
            <a:off x="1755437" y="143858"/>
            <a:ext cx="9817727" cy="1130760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pPr algn="ctr"/>
            <a:r>
              <a:rPr lang="pt-BR" dirty="0" smtClean="0"/>
              <a:t>Quantificação da Interação G x A</a:t>
            </a:r>
            <a:br>
              <a:rPr lang="pt-BR" dirty="0" smtClean="0"/>
            </a:br>
            <a:r>
              <a:rPr lang="pt-BR" dirty="0" smtClean="0"/>
              <a:t>ANOVA Conjunta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84740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7021" y="805360"/>
            <a:ext cx="9682522" cy="2060389"/>
          </a:xfrm>
          <a:prstGeom prst="rect">
            <a:avLst/>
          </a:prstGeom>
        </p:spPr>
      </p:pic>
      <p:sp>
        <p:nvSpPr>
          <p:cNvPr id="9" name="Retângulo 8"/>
          <p:cNvSpPr/>
          <p:nvPr/>
        </p:nvSpPr>
        <p:spPr>
          <a:xfrm>
            <a:off x="7420564" y="351509"/>
            <a:ext cx="211679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000" b="1" dirty="0" smtClean="0"/>
              <a:t>Efeitos Aleatórios:</a:t>
            </a:r>
            <a:endParaRPr lang="pt-BR" sz="2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tângulo 9"/>
              <p:cNvSpPr/>
              <p:nvPr/>
            </p:nvSpPr>
            <p:spPr>
              <a:xfrm>
                <a:off x="5154039" y="319772"/>
                <a:ext cx="146367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𝐺𝐴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10" name="Retângulo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4039" y="319772"/>
                <a:ext cx="1463670" cy="52322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tângulo 10"/>
          <p:cNvSpPr/>
          <p:nvPr/>
        </p:nvSpPr>
        <p:spPr>
          <a:xfrm>
            <a:off x="1167021" y="360319"/>
            <a:ext cx="202914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pt-BR" sz="2000" b="1" dirty="0" smtClean="0"/>
              <a:t>Modelo Misto</a:t>
            </a:r>
            <a:endParaRPr lang="pt-BR" sz="2000" b="1" dirty="0"/>
          </a:p>
        </p:txBody>
      </p:sp>
      <p:sp>
        <p:nvSpPr>
          <p:cNvPr id="12" name="Retângulo 11"/>
          <p:cNvSpPr/>
          <p:nvPr/>
        </p:nvSpPr>
        <p:spPr>
          <a:xfrm>
            <a:off x="3721903" y="387392"/>
            <a:ext cx="15595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000" b="1" dirty="0" smtClean="0"/>
              <a:t>Efeitos Fixos:</a:t>
            </a:r>
            <a:endParaRPr lang="pt-BR" sz="2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tângulo 12"/>
              <p:cNvSpPr/>
              <p:nvPr/>
            </p:nvSpPr>
            <p:spPr>
              <a:xfrm>
                <a:off x="9417656" y="308248"/>
                <a:ext cx="83106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13" name="Retângulo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7656" y="308248"/>
                <a:ext cx="831061" cy="52322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CaixaDeTexto 17"/>
          <p:cNvSpPr txBox="1"/>
          <p:nvPr/>
        </p:nvSpPr>
        <p:spPr>
          <a:xfrm>
            <a:off x="4284033" y="3180320"/>
            <a:ext cx="4116699" cy="70788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Hipóteses de Nulidade (H</a:t>
            </a:r>
            <a:r>
              <a:rPr lang="pt-BR" sz="2000" baseline="-25000" dirty="0" smtClean="0"/>
              <a:t>0</a:t>
            </a:r>
            <a:r>
              <a:rPr lang="pt-BR" sz="2000" dirty="0" smtClean="0"/>
              <a:t>)</a:t>
            </a:r>
          </a:p>
          <a:p>
            <a:pPr algn="ctr"/>
            <a:r>
              <a:rPr lang="pt-BR" sz="2000" dirty="0" smtClean="0"/>
              <a:t>Modelo Fixo</a:t>
            </a:r>
          </a:p>
        </p:txBody>
      </p:sp>
      <p:sp>
        <p:nvSpPr>
          <p:cNvPr id="19" name="CaixaDeTexto 18"/>
          <p:cNvSpPr txBox="1"/>
          <p:nvPr/>
        </p:nvSpPr>
        <p:spPr>
          <a:xfrm>
            <a:off x="1167021" y="4202777"/>
            <a:ext cx="10350724" cy="40011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000" dirty="0"/>
              <a:t>H</a:t>
            </a:r>
            <a:r>
              <a:rPr lang="pt-BR" sz="2000" baseline="-25000" dirty="0"/>
              <a:t>0 </a:t>
            </a:r>
            <a:r>
              <a:rPr lang="pt-BR" sz="2000" baseline="-25000" dirty="0" smtClean="0"/>
              <a:t> </a:t>
            </a:r>
            <a:r>
              <a:rPr lang="pt-BR" sz="2000" dirty="0" smtClean="0"/>
              <a:t>Genótipos (G): As médias gerais dos genótipos não diferem estatisticamente para o caráter;</a:t>
            </a:r>
          </a:p>
        </p:txBody>
      </p:sp>
      <p:sp>
        <p:nvSpPr>
          <p:cNvPr id="20" name="CaixaDeTexto 19"/>
          <p:cNvSpPr txBox="1"/>
          <p:nvPr/>
        </p:nvSpPr>
        <p:spPr>
          <a:xfrm>
            <a:off x="1167021" y="5025179"/>
            <a:ext cx="10350724" cy="40011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000" dirty="0" smtClean="0"/>
              <a:t>H</a:t>
            </a:r>
            <a:r>
              <a:rPr lang="pt-BR" sz="2000" baseline="-25000" dirty="0" smtClean="0"/>
              <a:t>0</a:t>
            </a:r>
            <a:r>
              <a:rPr lang="pt-BR" sz="2000" dirty="0" smtClean="0"/>
              <a:t> Ambientes (A): As médias dos ambientes não </a:t>
            </a:r>
            <a:r>
              <a:rPr lang="pt-BR" sz="2000" dirty="0"/>
              <a:t>diferem estatisticamente para o caráter</a:t>
            </a:r>
            <a:r>
              <a:rPr lang="pt-BR" sz="2000" dirty="0" smtClean="0"/>
              <a:t>;</a:t>
            </a:r>
          </a:p>
        </p:txBody>
      </p:sp>
      <p:sp>
        <p:nvSpPr>
          <p:cNvPr id="21" name="CaixaDeTexto 20"/>
          <p:cNvSpPr txBox="1"/>
          <p:nvPr/>
        </p:nvSpPr>
        <p:spPr>
          <a:xfrm>
            <a:off x="1167021" y="5911048"/>
            <a:ext cx="10350724" cy="707886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000" dirty="0"/>
              <a:t>H</a:t>
            </a:r>
            <a:r>
              <a:rPr lang="pt-BR" sz="2000" baseline="-25000" dirty="0"/>
              <a:t>0 </a:t>
            </a:r>
            <a:r>
              <a:rPr lang="pt-BR" sz="2000" baseline="-25000" dirty="0" smtClean="0"/>
              <a:t> </a:t>
            </a:r>
            <a:r>
              <a:rPr lang="pt-BR" sz="2000" dirty="0" smtClean="0"/>
              <a:t>G x A: Os genótipos não apresentam comportamento diferencial ao longo dos ambientes, em termos </a:t>
            </a:r>
            <a:r>
              <a:rPr lang="pt-BR" sz="2000" smtClean="0"/>
              <a:t>de médias.</a:t>
            </a:r>
            <a:endParaRPr lang="pt-BR" sz="2000" dirty="0" smtClean="0"/>
          </a:p>
        </p:txBody>
      </p:sp>
    </p:spTree>
    <p:extLst>
      <p:ext uri="{BB962C8B-B14F-4D97-AF65-F5344CB8AC3E}">
        <p14:creationId xmlns:p14="http://schemas.microsoft.com/office/powerpoint/2010/main" val="2414427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aixaDeTexto 13"/>
          <p:cNvSpPr txBox="1"/>
          <p:nvPr/>
        </p:nvSpPr>
        <p:spPr>
          <a:xfrm>
            <a:off x="221434" y="1365266"/>
            <a:ext cx="5708311" cy="498598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endParaRPr lang="pt-BR" sz="2000" dirty="0" smtClean="0"/>
          </a:p>
          <a:p>
            <a:pPr algn="ctr"/>
            <a:r>
              <a:rPr lang="pt-BR" sz="2800" dirty="0" smtClean="0"/>
              <a:t>Avaliações em </a:t>
            </a:r>
            <a:r>
              <a:rPr lang="pt-BR" sz="5400" dirty="0" smtClean="0">
                <a:solidFill>
                  <a:srgbClr val="FF0000"/>
                </a:solidFill>
              </a:rPr>
              <a:t>1</a:t>
            </a:r>
            <a:r>
              <a:rPr lang="pt-BR" sz="2800" dirty="0" smtClean="0"/>
              <a:t> Experimento</a:t>
            </a:r>
          </a:p>
          <a:p>
            <a:pPr algn="ctr"/>
            <a:endParaRPr lang="pt-BR" sz="2000" dirty="0" smtClean="0"/>
          </a:p>
          <a:p>
            <a:pPr algn="ctr"/>
            <a:endParaRPr lang="pt-BR" sz="2000" dirty="0"/>
          </a:p>
          <a:p>
            <a:pPr algn="ctr"/>
            <a:endParaRPr lang="pt-BR" sz="2000" dirty="0" smtClean="0"/>
          </a:p>
          <a:p>
            <a:pPr algn="ctr"/>
            <a:endParaRPr lang="pt-BR" sz="2000" dirty="0"/>
          </a:p>
          <a:p>
            <a:pPr algn="ctr"/>
            <a:endParaRPr lang="pt-BR" sz="2000" dirty="0" smtClean="0"/>
          </a:p>
          <a:p>
            <a:pPr algn="ctr"/>
            <a:endParaRPr lang="pt-BR" sz="2000" dirty="0"/>
          </a:p>
          <a:p>
            <a:pPr algn="ctr"/>
            <a:endParaRPr lang="pt-BR" sz="2000" dirty="0" smtClean="0"/>
          </a:p>
          <a:p>
            <a:pPr algn="ctr"/>
            <a:endParaRPr lang="pt-BR" sz="2000" dirty="0"/>
          </a:p>
          <a:p>
            <a:pPr algn="ctr"/>
            <a:endParaRPr lang="pt-BR" sz="2000" dirty="0" smtClean="0"/>
          </a:p>
          <a:p>
            <a:pPr algn="ctr"/>
            <a:endParaRPr lang="pt-BR" sz="2000" dirty="0"/>
          </a:p>
          <a:p>
            <a:pPr algn="ctr"/>
            <a:r>
              <a:rPr lang="pt-BR" sz="4400" dirty="0" smtClean="0"/>
              <a:t>F = G + A</a:t>
            </a:r>
          </a:p>
        </p:txBody>
      </p:sp>
      <p:sp>
        <p:nvSpPr>
          <p:cNvPr id="6" name="Título 1"/>
          <p:cNvSpPr txBox="1">
            <a:spLocks/>
          </p:cNvSpPr>
          <p:nvPr/>
        </p:nvSpPr>
        <p:spPr>
          <a:xfrm>
            <a:off x="1002519" y="130313"/>
            <a:ext cx="10515600" cy="10164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dirty="0" smtClean="0"/>
              <a:t>Experimentação</a:t>
            </a:r>
          </a:p>
          <a:p>
            <a:pPr algn="ctr"/>
            <a:r>
              <a:rPr lang="pt-BR" dirty="0" smtClean="0"/>
              <a:t>Melhoramento de Plantas</a:t>
            </a:r>
            <a:endParaRPr lang="pt-BR" sz="4000" dirty="0"/>
          </a:p>
        </p:txBody>
      </p:sp>
      <p:sp>
        <p:nvSpPr>
          <p:cNvPr id="12" name="CaixaDeTexto 11"/>
          <p:cNvSpPr txBox="1"/>
          <p:nvPr/>
        </p:nvSpPr>
        <p:spPr>
          <a:xfrm>
            <a:off x="323272" y="4100359"/>
            <a:ext cx="5514109" cy="56874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pt-BR" dirty="0" smtClean="0"/>
              <a:t>Ensaios de competição entre linhagens, híbridos</a:t>
            </a:r>
            <a:r>
              <a:rPr lang="pt-BR" smtClean="0"/>
              <a:t>, clones.</a:t>
            </a:r>
            <a:endParaRPr lang="pt-BR" dirty="0" smtClean="0"/>
          </a:p>
        </p:txBody>
      </p:sp>
      <p:sp>
        <p:nvSpPr>
          <p:cNvPr id="13" name="CaixaDeTexto 12"/>
          <p:cNvSpPr txBox="1"/>
          <p:nvPr/>
        </p:nvSpPr>
        <p:spPr>
          <a:xfrm>
            <a:off x="323272" y="2715655"/>
            <a:ext cx="5514109" cy="101566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endParaRPr lang="pt-BR" sz="2000" dirty="0" smtClean="0"/>
          </a:p>
          <a:p>
            <a:pPr algn="ctr"/>
            <a:r>
              <a:rPr lang="pt-BR" sz="2000" dirty="0" smtClean="0"/>
              <a:t>Avaliação de progênies </a:t>
            </a:r>
            <a:r>
              <a:rPr lang="pt-BR" sz="2000" smtClean="0"/>
              <a:t>visando seleção.</a:t>
            </a:r>
            <a:endParaRPr lang="pt-BR" sz="2000" dirty="0" smtClean="0"/>
          </a:p>
          <a:p>
            <a:pPr algn="ctr"/>
            <a:endParaRPr lang="pt-BR" sz="2000" dirty="0" smtClean="0"/>
          </a:p>
        </p:txBody>
      </p:sp>
      <p:sp>
        <p:nvSpPr>
          <p:cNvPr id="16" name="CaixaDeTexto 15"/>
          <p:cNvSpPr txBox="1"/>
          <p:nvPr/>
        </p:nvSpPr>
        <p:spPr>
          <a:xfrm>
            <a:off x="6031583" y="1365266"/>
            <a:ext cx="6086526" cy="501675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endParaRPr lang="pt-BR" sz="2000" dirty="0" smtClean="0"/>
          </a:p>
          <a:p>
            <a:pPr algn="ctr"/>
            <a:r>
              <a:rPr lang="pt-BR" sz="2800" dirty="0" smtClean="0"/>
              <a:t>Avaliações em </a:t>
            </a:r>
            <a:r>
              <a:rPr lang="pt-BR" sz="3200" dirty="0" smtClean="0">
                <a:solidFill>
                  <a:srgbClr val="FF0000"/>
                </a:solidFill>
              </a:rPr>
              <a:t>2 ou Mais</a:t>
            </a:r>
            <a:r>
              <a:rPr lang="pt-BR" dirty="0" smtClean="0"/>
              <a:t> </a:t>
            </a:r>
            <a:r>
              <a:rPr lang="pt-BR" sz="2800" dirty="0" smtClean="0"/>
              <a:t>Experimentos</a:t>
            </a:r>
          </a:p>
          <a:p>
            <a:pPr algn="ctr"/>
            <a:endParaRPr lang="pt-BR" sz="2000" dirty="0" smtClean="0"/>
          </a:p>
          <a:p>
            <a:pPr algn="ctr"/>
            <a:endParaRPr lang="pt-BR" sz="2000" dirty="0"/>
          </a:p>
          <a:p>
            <a:pPr algn="ctr"/>
            <a:endParaRPr lang="pt-BR" sz="2000" dirty="0" smtClean="0"/>
          </a:p>
          <a:p>
            <a:pPr algn="ctr"/>
            <a:endParaRPr lang="pt-BR" sz="2000" dirty="0" smtClean="0"/>
          </a:p>
          <a:p>
            <a:pPr algn="ctr"/>
            <a:endParaRPr lang="pt-BR" sz="2000" dirty="0"/>
          </a:p>
          <a:p>
            <a:pPr algn="ctr"/>
            <a:endParaRPr lang="pt-BR" sz="2000" dirty="0" smtClean="0"/>
          </a:p>
          <a:p>
            <a:pPr algn="ctr"/>
            <a:endParaRPr lang="pt-BR" sz="2000" dirty="0" smtClean="0"/>
          </a:p>
          <a:p>
            <a:pPr algn="ctr"/>
            <a:endParaRPr lang="pt-BR" sz="2000" dirty="0" smtClean="0"/>
          </a:p>
          <a:p>
            <a:pPr algn="ctr"/>
            <a:endParaRPr lang="pt-BR" sz="2000" dirty="0"/>
          </a:p>
          <a:p>
            <a:pPr algn="ctr"/>
            <a:endParaRPr lang="pt-BR" sz="4400" dirty="0" smtClean="0"/>
          </a:p>
          <a:p>
            <a:pPr algn="ctr"/>
            <a:r>
              <a:rPr lang="pt-BR" sz="4400" dirty="0" smtClean="0"/>
              <a:t>F = G + A + </a:t>
            </a:r>
            <a:r>
              <a:rPr lang="pt-BR" sz="4400" dirty="0" err="1" smtClean="0"/>
              <a:t>GxA</a:t>
            </a:r>
            <a:endParaRPr lang="pt-BR" sz="4400" dirty="0" smtClean="0"/>
          </a:p>
        </p:txBody>
      </p:sp>
      <p:sp>
        <p:nvSpPr>
          <p:cNvPr id="17" name="CaixaDeTexto 16"/>
          <p:cNvSpPr txBox="1"/>
          <p:nvPr/>
        </p:nvSpPr>
        <p:spPr>
          <a:xfrm>
            <a:off x="6285345" y="4100359"/>
            <a:ext cx="5514109" cy="112274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pt-BR" dirty="0" smtClean="0"/>
              <a:t>Ensaios de competição entre linhagens, híbridos</a:t>
            </a:r>
            <a:r>
              <a:rPr lang="pt-BR" smtClean="0"/>
              <a:t>, clones.</a:t>
            </a:r>
            <a:endParaRPr lang="pt-BR" dirty="0" smtClean="0"/>
          </a:p>
          <a:p>
            <a:pPr algn="ctr">
              <a:lnSpc>
                <a:spcPct val="200000"/>
              </a:lnSpc>
            </a:pPr>
            <a:r>
              <a:rPr lang="pt-BR" dirty="0" smtClean="0"/>
              <a:t>Ensaios de valor de cultivo e uso (VCU)</a:t>
            </a:r>
            <a:endParaRPr lang="pt-BR" dirty="0"/>
          </a:p>
        </p:txBody>
      </p:sp>
      <p:sp>
        <p:nvSpPr>
          <p:cNvPr id="18" name="CaixaDeTexto 17"/>
          <p:cNvSpPr txBox="1"/>
          <p:nvPr/>
        </p:nvSpPr>
        <p:spPr>
          <a:xfrm>
            <a:off x="6285345" y="2715655"/>
            <a:ext cx="5514109" cy="101566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endParaRPr lang="pt-BR" sz="2000" dirty="0" smtClean="0"/>
          </a:p>
          <a:p>
            <a:pPr algn="ctr"/>
            <a:r>
              <a:rPr lang="pt-BR" sz="2000" dirty="0" smtClean="0"/>
              <a:t>Avaliação de progênies </a:t>
            </a:r>
            <a:r>
              <a:rPr lang="pt-BR" sz="2000" smtClean="0"/>
              <a:t>visando seleção.</a:t>
            </a:r>
            <a:endParaRPr lang="pt-BR" sz="2000" dirty="0" smtClean="0"/>
          </a:p>
          <a:p>
            <a:pPr algn="ctr"/>
            <a:endParaRPr lang="pt-BR" sz="2000" dirty="0" smtClean="0"/>
          </a:p>
        </p:txBody>
      </p:sp>
    </p:spTree>
    <p:extLst>
      <p:ext uri="{BB962C8B-B14F-4D97-AF65-F5344CB8AC3E}">
        <p14:creationId xmlns:p14="http://schemas.microsoft.com/office/powerpoint/2010/main" val="2771565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610" y="674542"/>
            <a:ext cx="9770588" cy="2543745"/>
          </a:xfrm>
          <a:prstGeom prst="rect">
            <a:avLst/>
          </a:prstGeom>
        </p:spPr>
      </p:pic>
      <p:sp>
        <p:nvSpPr>
          <p:cNvPr id="15" name="Retângulo 14"/>
          <p:cNvSpPr/>
          <p:nvPr/>
        </p:nvSpPr>
        <p:spPr>
          <a:xfrm>
            <a:off x="4413987" y="182578"/>
            <a:ext cx="211679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000" b="1" dirty="0" smtClean="0"/>
              <a:t>Efeitos Aleatórios:</a:t>
            </a:r>
            <a:endParaRPr lang="pt-BR" sz="2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tângulo 15"/>
              <p:cNvSpPr/>
              <p:nvPr/>
            </p:nvSpPr>
            <p:spPr>
              <a:xfrm>
                <a:off x="6379296" y="113209"/>
                <a:ext cx="216187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𝐺𝐴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16" name="Retângulo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9296" y="113209"/>
                <a:ext cx="2161874" cy="52322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tângulo 16"/>
          <p:cNvSpPr/>
          <p:nvPr/>
        </p:nvSpPr>
        <p:spPr>
          <a:xfrm>
            <a:off x="1181889" y="198206"/>
            <a:ext cx="240315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pt-BR" sz="2000" b="1" dirty="0" smtClean="0"/>
              <a:t>Modelo Aleatório</a:t>
            </a:r>
            <a:endParaRPr lang="pt-BR" sz="2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aixaDeTexto 17"/>
              <p:cNvSpPr txBox="1"/>
              <p:nvPr/>
            </p:nvSpPr>
            <p:spPr>
              <a:xfrm>
                <a:off x="157016" y="4657549"/>
                <a:ext cx="5754253" cy="431272"/>
              </a:xfrm>
              <a:prstGeom prst="rect">
                <a:avLst/>
              </a:prstGeom>
              <a:solidFill>
                <a:schemeClr val="accent2"/>
              </a:solidFill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342900" indent="-342900" algn="ctr">
                  <a:buFont typeface="Arial" panose="020B0604020202020204" pitchFamily="34" charset="0"/>
                  <a:buChar char="•"/>
                </a:pPr>
                <a:r>
                  <a:rPr lang="pt-BR" sz="2000" dirty="0"/>
                  <a:t>H</a:t>
                </a:r>
                <a:r>
                  <a:rPr lang="pt-BR" sz="2000" baseline="-25000" dirty="0"/>
                  <a:t>0 </a:t>
                </a:r>
                <a:r>
                  <a:rPr lang="pt-BR" sz="2000" baseline="-25000" dirty="0" smtClean="0"/>
                  <a:t> </a:t>
                </a:r>
                <a:r>
                  <a:rPr lang="pt-BR" sz="2000" dirty="0" smtClean="0"/>
                  <a:t>Genótipos (G):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pt-BR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B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  <m:sup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pt-BR" sz="20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pt-BR" sz="2000" dirty="0"/>
              </a:p>
            </p:txBody>
          </p:sp>
        </mc:Choice>
        <mc:Fallback xmlns="">
          <p:sp>
            <p:nvSpPr>
              <p:cNvPr id="18" name="CaixaDeTexto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016" y="4657549"/>
                <a:ext cx="5754253" cy="431272"/>
              </a:xfrm>
              <a:prstGeom prst="rect">
                <a:avLst/>
              </a:prstGeom>
              <a:blipFill rotWithShape="0">
                <a:blip r:embed="rId4"/>
                <a:stretch>
                  <a:fillRect t="-2740" b="-1780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aixaDeTexto 18"/>
              <p:cNvSpPr txBox="1"/>
              <p:nvPr/>
            </p:nvSpPr>
            <p:spPr>
              <a:xfrm>
                <a:off x="157016" y="5503619"/>
                <a:ext cx="5754253" cy="400110"/>
              </a:xfrm>
              <a:prstGeom prst="rect">
                <a:avLst/>
              </a:prstGeom>
              <a:solidFill>
                <a:srgbClr val="92D050"/>
              </a:solidFill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342900" indent="-342900" algn="ctr">
                  <a:buFont typeface="Arial" panose="020B0604020202020204" pitchFamily="34" charset="0"/>
                  <a:buChar char="•"/>
                </a:pPr>
                <a:r>
                  <a:rPr lang="pt-BR" sz="2000" dirty="0" smtClean="0"/>
                  <a:t>H</a:t>
                </a:r>
                <a:r>
                  <a:rPr lang="pt-BR" sz="2000" baseline="-25000" dirty="0" smtClean="0"/>
                  <a:t>0</a:t>
                </a:r>
                <a:r>
                  <a:rPr lang="pt-BR" sz="2000" dirty="0" smtClean="0"/>
                  <a:t> Ambientes (A):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pt-BR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B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pt-BR" sz="20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pt-BR" sz="2000" dirty="0" smtClean="0"/>
              </a:p>
            </p:txBody>
          </p:sp>
        </mc:Choice>
        <mc:Fallback xmlns="">
          <p:sp>
            <p:nvSpPr>
              <p:cNvPr id="19" name="CaixaDeTexto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016" y="5503619"/>
                <a:ext cx="5754253" cy="400110"/>
              </a:xfrm>
              <a:prstGeom prst="rect">
                <a:avLst/>
              </a:prstGeom>
              <a:blipFill rotWithShape="0">
                <a:blip r:embed="rId5"/>
                <a:stretch>
                  <a:fillRect t="-7463" b="-2537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aixaDeTexto 19"/>
              <p:cNvSpPr txBox="1"/>
              <p:nvPr/>
            </p:nvSpPr>
            <p:spPr>
              <a:xfrm>
                <a:off x="157017" y="6302053"/>
                <a:ext cx="5754253" cy="431272"/>
              </a:xfrm>
              <a:prstGeom prst="rect">
                <a:avLst/>
              </a:prstGeom>
              <a:solidFill>
                <a:srgbClr val="00B0F0"/>
              </a:solidFill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2000" dirty="0" smtClean="0"/>
                  <a:t>H</a:t>
                </a:r>
                <a:r>
                  <a:rPr lang="pt-BR" sz="2000" baseline="-25000" dirty="0"/>
                  <a:t>0 </a:t>
                </a:r>
                <a:r>
                  <a:rPr lang="pt-BR" sz="2000" baseline="-25000" dirty="0" smtClean="0"/>
                  <a:t> </a:t>
                </a:r>
                <a:r>
                  <a:rPr lang="pt-BR" sz="2000" dirty="0" smtClean="0"/>
                  <a:t>G x A: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pt-BR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B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pt-BR" sz="20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pt-BR" sz="2000" dirty="0"/>
              </a:p>
            </p:txBody>
          </p:sp>
        </mc:Choice>
        <mc:Fallback xmlns="">
          <p:sp>
            <p:nvSpPr>
              <p:cNvPr id="20" name="CaixaDeTexto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017" y="6302053"/>
                <a:ext cx="5754253" cy="431272"/>
              </a:xfrm>
              <a:prstGeom prst="rect">
                <a:avLst/>
              </a:prstGeom>
              <a:blipFill rotWithShape="0">
                <a:blip r:embed="rId6"/>
                <a:stretch>
                  <a:fillRect t="-4110" b="-1780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CaixaDeTexto 20"/>
          <p:cNvSpPr txBox="1"/>
          <p:nvPr/>
        </p:nvSpPr>
        <p:spPr>
          <a:xfrm>
            <a:off x="874191" y="3590132"/>
            <a:ext cx="4116699" cy="70788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Hipóteses de Nulidade (H</a:t>
            </a:r>
            <a:r>
              <a:rPr lang="pt-BR" sz="2000" baseline="-25000" dirty="0" smtClean="0"/>
              <a:t>0</a:t>
            </a:r>
            <a:r>
              <a:rPr lang="pt-BR" sz="2000" dirty="0" smtClean="0"/>
              <a:t>)</a:t>
            </a:r>
          </a:p>
          <a:p>
            <a:pPr algn="ctr"/>
            <a:r>
              <a:rPr lang="pt-BR" sz="2000" dirty="0" smtClean="0"/>
              <a:t>Modelo Aleatório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ixaDeTexto 10"/>
              <p:cNvSpPr txBox="1"/>
              <p:nvPr/>
            </p:nvSpPr>
            <p:spPr>
              <a:xfrm>
                <a:off x="7966282" y="3410051"/>
                <a:ext cx="2859564" cy="9509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𝑔𝑙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𝑛𝑢𝑚</m:t>
                          </m:r>
                        </m:sub>
                      </m:sSub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𝑄𝑀𝐴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𝑄𝑀𝑅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)²</m:t>
                          </m:r>
                        </m:num>
                        <m:den>
                          <m:f>
                            <m:f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𝑄𝑀𝐴</m:t>
                              </m:r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²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pt-B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000" b="0" i="1" smtClean="0">
                                      <a:latin typeface="Cambria Math" panose="02040503050406030204" pitchFamily="18" charset="0"/>
                                    </a:rPr>
                                    <m:t>𝐺𝐿</m:t>
                                  </m:r>
                                </m:e>
                                <m:sub>
                                  <m:r>
                                    <a:rPr lang="pt-BR" sz="2000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b>
                              </m:sSub>
                            </m:den>
                          </m:f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pt-BR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sz="2000" i="1">
                                  <a:latin typeface="Cambria Math" panose="02040503050406030204" pitchFamily="18" charset="0"/>
                                </a:rPr>
                                <m:t>𝑄𝑀</m:t>
                              </m:r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pt-BR" sz="2000" i="1">
                                  <a:latin typeface="Cambria Math" panose="02040503050406030204" pitchFamily="18" charset="0"/>
                                </a:rPr>
                                <m:t>²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pt-BR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000" i="1">
                                      <a:latin typeface="Cambria Math" panose="02040503050406030204" pitchFamily="18" charset="0"/>
                                    </a:rPr>
                                    <m:t>𝐺𝐿</m:t>
                                  </m:r>
                                </m:e>
                                <m:sub>
                                  <m:r>
                                    <a:rPr lang="pt-BR" sz="2000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sub>
                              </m:sSub>
                            </m:den>
                          </m:f>
                        </m:den>
                      </m:f>
                    </m:oMath>
                  </m:oMathPara>
                </a14:m>
                <a:endParaRPr lang="pt-BR" sz="2000" dirty="0"/>
              </a:p>
            </p:txBody>
          </p:sp>
        </mc:Choice>
        <mc:Fallback xmlns="">
          <p:sp>
            <p:nvSpPr>
              <p:cNvPr id="11" name="CaixaDeTexto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6282" y="3410051"/>
                <a:ext cx="2859564" cy="950901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ixaDeTexto 11"/>
              <p:cNvSpPr txBox="1"/>
              <p:nvPr/>
            </p:nvSpPr>
            <p:spPr>
              <a:xfrm>
                <a:off x="7966282" y="4613370"/>
                <a:ext cx="2950295" cy="9509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𝑔𝑙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𝑑𝑒𝑛</m:t>
                          </m:r>
                        </m:sub>
                      </m:sSub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𝑄𝑀𝐵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𝑄𝑀𝐺𝐴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)²</m:t>
                          </m:r>
                        </m:num>
                        <m:den>
                          <m:f>
                            <m:f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𝑄𝑀𝐵</m:t>
                              </m:r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²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pt-B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000" b="0" i="1" smtClean="0">
                                      <a:latin typeface="Cambria Math" panose="02040503050406030204" pitchFamily="18" charset="0"/>
                                    </a:rPr>
                                    <m:t>𝐺𝐿</m:t>
                                  </m:r>
                                </m:e>
                                <m:sub>
                                  <m:r>
                                    <a:rPr lang="pt-BR" sz="2000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</m:sSub>
                            </m:den>
                          </m:f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pt-BR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sz="2000" i="1">
                                  <a:latin typeface="Cambria Math" panose="02040503050406030204" pitchFamily="18" charset="0"/>
                                </a:rPr>
                                <m:t>𝑄𝑀</m:t>
                              </m:r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𝐺𝐴</m:t>
                              </m:r>
                              <m:r>
                                <a:rPr lang="pt-BR" sz="2000" i="1">
                                  <a:latin typeface="Cambria Math" panose="02040503050406030204" pitchFamily="18" charset="0"/>
                                </a:rPr>
                                <m:t>²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pt-BR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000" i="1">
                                      <a:latin typeface="Cambria Math" panose="02040503050406030204" pitchFamily="18" charset="0"/>
                                    </a:rPr>
                                    <m:t>𝐺𝐿</m:t>
                                  </m:r>
                                </m:e>
                                <m:sub>
                                  <m:r>
                                    <a:rPr lang="pt-BR" sz="2000" b="0" i="1" smtClean="0">
                                      <a:latin typeface="Cambria Math" panose="02040503050406030204" pitchFamily="18" charset="0"/>
                                    </a:rPr>
                                    <m:t>𝐺𝐴</m:t>
                                  </m:r>
                                </m:sub>
                              </m:sSub>
                            </m:den>
                          </m:f>
                        </m:den>
                      </m:f>
                    </m:oMath>
                  </m:oMathPara>
                </a14:m>
                <a:endParaRPr lang="pt-BR" sz="2000" dirty="0"/>
              </a:p>
            </p:txBody>
          </p:sp>
        </mc:Choice>
        <mc:Fallback xmlns="">
          <p:sp>
            <p:nvSpPr>
              <p:cNvPr id="12" name="CaixaDeTexto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6282" y="4613370"/>
                <a:ext cx="2950295" cy="950901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87738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/>
          <p:cNvSpPr/>
          <p:nvPr/>
        </p:nvSpPr>
        <p:spPr>
          <a:xfrm>
            <a:off x="6788627" y="278047"/>
            <a:ext cx="211679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000" b="1" dirty="0" smtClean="0"/>
              <a:t>Efeitos Aleatórios:</a:t>
            </a:r>
            <a:endParaRPr lang="pt-BR" sz="2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tângulo 9"/>
              <p:cNvSpPr/>
              <p:nvPr/>
            </p:nvSpPr>
            <p:spPr>
              <a:xfrm>
                <a:off x="4926980" y="177660"/>
                <a:ext cx="50821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10" name="Retângulo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6980" y="177660"/>
                <a:ext cx="508216" cy="52322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tângulo 10"/>
          <p:cNvSpPr/>
          <p:nvPr/>
        </p:nvSpPr>
        <p:spPr>
          <a:xfrm>
            <a:off x="1018667" y="234532"/>
            <a:ext cx="202914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pt-BR" sz="2000" b="1" dirty="0" smtClean="0"/>
              <a:t>Modelo Misto</a:t>
            </a:r>
            <a:endParaRPr lang="pt-BR" sz="2000" b="1" dirty="0"/>
          </a:p>
        </p:txBody>
      </p:sp>
      <p:sp>
        <p:nvSpPr>
          <p:cNvPr id="12" name="Retângulo 11"/>
          <p:cNvSpPr/>
          <p:nvPr/>
        </p:nvSpPr>
        <p:spPr>
          <a:xfrm>
            <a:off x="3573549" y="261605"/>
            <a:ext cx="15595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000" b="1" dirty="0" smtClean="0"/>
              <a:t>Efeitos Fixos:</a:t>
            </a:r>
            <a:endParaRPr lang="pt-BR" sz="2000" b="1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388" y="741128"/>
            <a:ext cx="9883317" cy="250067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tângulo 13"/>
              <p:cNvSpPr/>
              <p:nvPr/>
            </p:nvSpPr>
            <p:spPr>
              <a:xfrm>
                <a:off x="8723601" y="216492"/>
                <a:ext cx="178651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𝐺𝐴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14" name="Retângulo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3601" y="216492"/>
                <a:ext cx="1786515" cy="52322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CaixaDeTexto 19"/>
          <p:cNvSpPr txBox="1"/>
          <p:nvPr/>
        </p:nvSpPr>
        <p:spPr>
          <a:xfrm>
            <a:off x="4051500" y="3282054"/>
            <a:ext cx="4116699" cy="70788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Hipóteses de Nulidade (H</a:t>
            </a:r>
            <a:r>
              <a:rPr lang="pt-BR" sz="2000" baseline="-25000" dirty="0" smtClean="0"/>
              <a:t>0</a:t>
            </a:r>
            <a:r>
              <a:rPr lang="pt-BR" sz="2000" dirty="0" smtClean="0"/>
              <a:t>)</a:t>
            </a:r>
          </a:p>
          <a:p>
            <a:pPr algn="ctr"/>
            <a:r>
              <a:rPr lang="pt-BR" sz="2000" dirty="0" smtClean="0"/>
              <a:t>Modelo Misto</a:t>
            </a:r>
          </a:p>
        </p:txBody>
      </p:sp>
      <p:sp>
        <p:nvSpPr>
          <p:cNvPr id="21" name="CaixaDeTexto 20"/>
          <p:cNvSpPr txBox="1"/>
          <p:nvPr/>
        </p:nvSpPr>
        <p:spPr>
          <a:xfrm>
            <a:off x="1130076" y="4382457"/>
            <a:ext cx="10350724" cy="40011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000" dirty="0"/>
              <a:t>H</a:t>
            </a:r>
            <a:r>
              <a:rPr lang="pt-BR" sz="2000" baseline="-25000" dirty="0"/>
              <a:t>0 </a:t>
            </a:r>
            <a:r>
              <a:rPr lang="pt-BR" sz="2000" baseline="-25000" dirty="0" smtClean="0"/>
              <a:t> </a:t>
            </a:r>
            <a:r>
              <a:rPr lang="pt-BR" sz="2000" dirty="0" smtClean="0"/>
              <a:t>Genótipos (G): As médias gerais dos genótipos não diferem estatisticamente para o caráter;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CaixaDeTexto 21"/>
              <p:cNvSpPr txBox="1"/>
              <p:nvPr/>
            </p:nvSpPr>
            <p:spPr>
              <a:xfrm>
                <a:off x="3334326" y="6289738"/>
                <a:ext cx="5754253" cy="431272"/>
              </a:xfrm>
              <a:prstGeom prst="rect">
                <a:avLst/>
              </a:prstGeom>
              <a:solidFill>
                <a:srgbClr val="00B0F0"/>
              </a:solidFill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2000" dirty="0" smtClean="0"/>
                  <a:t>H</a:t>
                </a:r>
                <a:r>
                  <a:rPr lang="pt-BR" sz="2000" baseline="-25000" dirty="0"/>
                  <a:t>0 </a:t>
                </a:r>
                <a:r>
                  <a:rPr lang="pt-BR" sz="2000" baseline="-25000" dirty="0" smtClean="0"/>
                  <a:t> </a:t>
                </a:r>
                <a:r>
                  <a:rPr lang="pt-BR" sz="2000" dirty="0" smtClean="0"/>
                  <a:t>G x A: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pt-BR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B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pt-BR" sz="20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pt-BR" sz="2000" dirty="0"/>
              </a:p>
            </p:txBody>
          </p:sp>
        </mc:Choice>
        <mc:Fallback xmlns="">
          <p:sp>
            <p:nvSpPr>
              <p:cNvPr id="22" name="CaixaDeTexto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4326" y="6289738"/>
                <a:ext cx="5754253" cy="431272"/>
              </a:xfrm>
              <a:prstGeom prst="rect">
                <a:avLst/>
              </a:prstGeom>
              <a:blipFill rotWithShape="0">
                <a:blip r:embed="rId5"/>
                <a:stretch>
                  <a:fillRect t="-4110" b="-1780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aixaDeTexto 22"/>
              <p:cNvSpPr txBox="1"/>
              <p:nvPr/>
            </p:nvSpPr>
            <p:spPr>
              <a:xfrm>
                <a:off x="3334325" y="5276681"/>
                <a:ext cx="5754253" cy="400110"/>
              </a:xfrm>
              <a:prstGeom prst="rect">
                <a:avLst/>
              </a:prstGeom>
              <a:solidFill>
                <a:srgbClr val="92D050"/>
              </a:solidFill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342900" indent="-342900" algn="ctr">
                  <a:buFont typeface="Arial" panose="020B0604020202020204" pitchFamily="34" charset="0"/>
                  <a:buChar char="•"/>
                </a:pPr>
                <a:r>
                  <a:rPr lang="pt-BR" sz="2000" dirty="0" smtClean="0"/>
                  <a:t>H</a:t>
                </a:r>
                <a:r>
                  <a:rPr lang="pt-BR" sz="2000" baseline="-25000" dirty="0" smtClean="0"/>
                  <a:t>0</a:t>
                </a:r>
                <a:r>
                  <a:rPr lang="pt-BR" sz="2000" dirty="0" smtClean="0"/>
                  <a:t> Ambientes (A):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pt-BR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B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pt-BR" sz="20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pt-BR" sz="2000" dirty="0" smtClean="0"/>
              </a:p>
            </p:txBody>
          </p:sp>
        </mc:Choice>
        <mc:Fallback xmlns="">
          <p:sp>
            <p:nvSpPr>
              <p:cNvPr id="23" name="CaixaDeTexto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4325" y="5276681"/>
                <a:ext cx="5754253" cy="400110"/>
              </a:xfrm>
              <a:prstGeom prst="rect">
                <a:avLst/>
              </a:prstGeom>
              <a:blipFill rotWithShape="0">
                <a:blip r:embed="rId6"/>
                <a:stretch>
                  <a:fillRect t="-7463" b="-2537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07218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264" y="461700"/>
            <a:ext cx="9884496" cy="2936056"/>
          </a:xfrm>
          <a:prstGeom prst="rect">
            <a:avLst/>
          </a:prstGeom>
        </p:spPr>
      </p:pic>
      <p:sp>
        <p:nvSpPr>
          <p:cNvPr id="15" name="Retângulo 14"/>
          <p:cNvSpPr/>
          <p:nvPr/>
        </p:nvSpPr>
        <p:spPr>
          <a:xfrm>
            <a:off x="6712224" y="100387"/>
            <a:ext cx="211679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000" b="1" dirty="0" smtClean="0"/>
              <a:t>Efeitos Aleatórios:</a:t>
            </a:r>
            <a:endParaRPr lang="pt-BR" sz="2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tângulo 15"/>
              <p:cNvSpPr/>
              <p:nvPr/>
            </p:nvSpPr>
            <p:spPr>
              <a:xfrm>
                <a:off x="4850577" y="0"/>
                <a:ext cx="50821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16" name="Retângulo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0577" y="0"/>
                <a:ext cx="508216" cy="52322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tângulo 16"/>
          <p:cNvSpPr/>
          <p:nvPr/>
        </p:nvSpPr>
        <p:spPr>
          <a:xfrm>
            <a:off x="942264" y="56872"/>
            <a:ext cx="202914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pt-BR" sz="2000" b="1" dirty="0" smtClean="0"/>
              <a:t>Modelo Misto</a:t>
            </a:r>
            <a:endParaRPr lang="pt-BR" sz="2000" b="1" dirty="0"/>
          </a:p>
        </p:txBody>
      </p:sp>
      <p:sp>
        <p:nvSpPr>
          <p:cNvPr id="18" name="Retângulo 17"/>
          <p:cNvSpPr/>
          <p:nvPr/>
        </p:nvSpPr>
        <p:spPr>
          <a:xfrm>
            <a:off x="3497146" y="83945"/>
            <a:ext cx="15595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000" b="1" dirty="0" smtClean="0"/>
              <a:t>Efeitos Fixos:</a:t>
            </a:r>
            <a:endParaRPr lang="pt-BR" sz="2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tângulo 18"/>
              <p:cNvSpPr/>
              <p:nvPr/>
            </p:nvSpPr>
            <p:spPr>
              <a:xfrm>
                <a:off x="8647198" y="38832"/>
                <a:ext cx="179715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𝐺𝐴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19" name="Retângulo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47198" y="38832"/>
                <a:ext cx="1797159" cy="52322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CaixaDeTexto 19"/>
          <p:cNvSpPr txBox="1"/>
          <p:nvPr/>
        </p:nvSpPr>
        <p:spPr>
          <a:xfrm>
            <a:off x="160211" y="3611766"/>
            <a:ext cx="4116699" cy="70788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Hipóteses de Nulidade (H</a:t>
            </a:r>
            <a:r>
              <a:rPr lang="pt-BR" sz="2000" baseline="-25000" dirty="0" smtClean="0"/>
              <a:t>0</a:t>
            </a:r>
            <a:r>
              <a:rPr lang="pt-BR" sz="2000" dirty="0" smtClean="0"/>
              <a:t>)</a:t>
            </a:r>
          </a:p>
          <a:p>
            <a:pPr algn="ctr"/>
            <a:r>
              <a:rPr lang="pt-BR" sz="2000" dirty="0" smtClean="0"/>
              <a:t>Modelo Misto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CaixaDeTexto 21"/>
              <p:cNvSpPr txBox="1"/>
              <p:nvPr/>
            </p:nvSpPr>
            <p:spPr>
              <a:xfrm>
                <a:off x="94283" y="6028583"/>
                <a:ext cx="4182628" cy="431272"/>
              </a:xfrm>
              <a:prstGeom prst="rect">
                <a:avLst/>
              </a:prstGeom>
              <a:solidFill>
                <a:srgbClr val="00B0F0"/>
              </a:solidFill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2000" dirty="0" smtClean="0"/>
                  <a:t>H</a:t>
                </a:r>
                <a:r>
                  <a:rPr lang="pt-BR" sz="2000" baseline="-25000" dirty="0"/>
                  <a:t>0 </a:t>
                </a:r>
                <a:r>
                  <a:rPr lang="pt-BR" sz="2000" baseline="-25000" dirty="0" smtClean="0"/>
                  <a:t> </a:t>
                </a:r>
                <a:r>
                  <a:rPr lang="pt-BR" sz="2000" dirty="0" smtClean="0"/>
                  <a:t>G x A: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pt-BR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B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pt-BR" sz="20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pt-BR" sz="2000" dirty="0"/>
              </a:p>
            </p:txBody>
          </p:sp>
        </mc:Choice>
        <mc:Fallback xmlns="">
          <p:sp>
            <p:nvSpPr>
              <p:cNvPr id="22" name="CaixaDeTexto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283" y="6028583"/>
                <a:ext cx="4182628" cy="431272"/>
              </a:xfrm>
              <a:prstGeom prst="rect">
                <a:avLst/>
              </a:prstGeom>
              <a:blipFill rotWithShape="0">
                <a:blip r:embed="rId5"/>
                <a:stretch>
                  <a:fillRect t="-4110" b="-1780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CaixaDeTexto 23"/>
          <p:cNvSpPr txBox="1"/>
          <p:nvPr/>
        </p:nvSpPr>
        <p:spPr>
          <a:xfrm>
            <a:off x="94282" y="4925588"/>
            <a:ext cx="4183277" cy="1015663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pt-BR" sz="2000" dirty="0" smtClean="0"/>
              <a:t>H</a:t>
            </a:r>
            <a:r>
              <a:rPr lang="pt-BR" sz="2000" baseline="-25000" dirty="0" smtClean="0"/>
              <a:t>0</a:t>
            </a:r>
            <a:r>
              <a:rPr lang="pt-BR" sz="2000" dirty="0" smtClean="0"/>
              <a:t> Ambientes (A): As médias dos ambientes não </a:t>
            </a:r>
            <a:r>
              <a:rPr lang="pt-BR" sz="2000" dirty="0"/>
              <a:t>diferem estatisticamente para o caráter</a:t>
            </a:r>
            <a:r>
              <a:rPr lang="pt-BR" sz="2000" dirty="0" smtClean="0"/>
              <a:t>;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aixaDeTexto 24"/>
              <p:cNvSpPr txBox="1"/>
              <p:nvPr/>
            </p:nvSpPr>
            <p:spPr>
              <a:xfrm>
                <a:off x="130259" y="4406984"/>
                <a:ext cx="4146651" cy="431272"/>
              </a:xfrm>
              <a:prstGeom prst="rect">
                <a:avLst/>
              </a:prstGeom>
              <a:solidFill>
                <a:schemeClr val="accent2"/>
              </a:solidFill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2000" dirty="0"/>
                  <a:t>H</a:t>
                </a:r>
                <a:r>
                  <a:rPr lang="pt-BR" sz="2000" baseline="-25000" dirty="0"/>
                  <a:t>0 </a:t>
                </a:r>
                <a:r>
                  <a:rPr lang="pt-BR" sz="2000" baseline="-25000" dirty="0" smtClean="0"/>
                  <a:t> </a:t>
                </a:r>
                <a:r>
                  <a:rPr lang="pt-BR" sz="2000" dirty="0" smtClean="0"/>
                  <a:t>Genótipos (G):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pt-BR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B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  <m:sup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pt-BR" sz="20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pt-BR" sz="2000" dirty="0"/>
              </a:p>
            </p:txBody>
          </p:sp>
        </mc:Choice>
        <mc:Fallback xmlns="">
          <p:sp>
            <p:nvSpPr>
              <p:cNvPr id="25" name="CaixaDeTexto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259" y="4406984"/>
                <a:ext cx="4146651" cy="431272"/>
              </a:xfrm>
              <a:prstGeom prst="rect">
                <a:avLst/>
              </a:prstGeom>
              <a:blipFill rotWithShape="0">
                <a:blip r:embed="rId6"/>
                <a:stretch>
                  <a:fillRect t="-4110" b="-1780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ixaDeTexto 11"/>
              <p:cNvSpPr txBox="1"/>
              <p:nvPr/>
            </p:nvSpPr>
            <p:spPr>
              <a:xfrm>
                <a:off x="7966282" y="3410051"/>
                <a:ext cx="2859564" cy="9509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𝑔𝑙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𝑛𝑢𝑚</m:t>
                          </m:r>
                        </m:sub>
                      </m:sSub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𝑄𝑀𝐴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𝑄𝑀𝑅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)²</m:t>
                          </m:r>
                        </m:num>
                        <m:den>
                          <m:f>
                            <m:f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𝑄𝑀𝐴</m:t>
                              </m:r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²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pt-B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000" b="0" i="1" smtClean="0">
                                      <a:latin typeface="Cambria Math" panose="02040503050406030204" pitchFamily="18" charset="0"/>
                                    </a:rPr>
                                    <m:t>𝐺𝐿</m:t>
                                  </m:r>
                                </m:e>
                                <m:sub>
                                  <m:r>
                                    <a:rPr lang="pt-BR" sz="2000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b>
                              </m:sSub>
                            </m:den>
                          </m:f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pt-BR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sz="2000" i="1">
                                  <a:latin typeface="Cambria Math" panose="02040503050406030204" pitchFamily="18" charset="0"/>
                                </a:rPr>
                                <m:t>𝑄𝑀</m:t>
                              </m:r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pt-BR" sz="2000" i="1">
                                  <a:latin typeface="Cambria Math" panose="02040503050406030204" pitchFamily="18" charset="0"/>
                                </a:rPr>
                                <m:t>²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pt-BR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000" i="1">
                                      <a:latin typeface="Cambria Math" panose="02040503050406030204" pitchFamily="18" charset="0"/>
                                    </a:rPr>
                                    <m:t>𝐺𝐿</m:t>
                                  </m:r>
                                </m:e>
                                <m:sub>
                                  <m:r>
                                    <a:rPr lang="pt-BR" sz="2000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sub>
                              </m:sSub>
                            </m:den>
                          </m:f>
                        </m:den>
                      </m:f>
                    </m:oMath>
                  </m:oMathPara>
                </a14:m>
                <a:endParaRPr lang="pt-BR" sz="2000" dirty="0"/>
              </a:p>
            </p:txBody>
          </p:sp>
        </mc:Choice>
        <mc:Fallback xmlns="">
          <p:sp>
            <p:nvSpPr>
              <p:cNvPr id="12" name="CaixaDeTexto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6282" y="3410051"/>
                <a:ext cx="2859564" cy="950901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ixaDeTexto 12"/>
              <p:cNvSpPr txBox="1"/>
              <p:nvPr/>
            </p:nvSpPr>
            <p:spPr>
              <a:xfrm>
                <a:off x="7966282" y="4613370"/>
                <a:ext cx="2950295" cy="9509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𝑔𝑙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𝑑𝑒𝑛</m:t>
                          </m:r>
                        </m:sub>
                      </m:sSub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𝑄𝑀𝐵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𝑄𝑀𝐺𝐴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)²</m:t>
                          </m:r>
                        </m:num>
                        <m:den>
                          <m:f>
                            <m:f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𝑄𝑀𝐵</m:t>
                              </m:r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²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pt-B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000" b="0" i="1" smtClean="0">
                                      <a:latin typeface="Cambria Math" panose="02040503050406030204" pitchFamily="18" charset="0"/>
                                    </a:rPr>
                                    <m:t>𝐺𝐿</m:t>
                                  </m:r>
                                </m:e>
                                <m:sub>
                                  <m:r>
                                    <a:rPr lang="pt-BR" sz="2000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</m:sSub>
                            </m:den>
                          </m:f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pt-BR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sz="2000" i="1">
                                  <a:latin typeface="Cambria Math" panose="02040503050406030204" pitchFamily="18" charset="0"/>
                                </a:rPr>
                                <m:t>𝑄𝑀</m:t>
                              </m:r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𝐺𝐴</m:t>
                              </m:r>
                              <m:r>
                                <a:rPr lang="pt-BR" sz="2000" i="1">
                                  <a:latin typeface="Cambria Math" panose="02040503050406030204" pitchFamily="18" charset="0"/>
                                </a:rPr>
                                <m:t>²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pt-BR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000" i="1">
                                      <a:latin typeface="Cambria Math" panose="02040503050406030204" pitchFamily="18" charset="0"/>
                                    </a:rPr>
                                    <m:t>𝐺𝐿</m:t>
                                  </m:r>
                                </m:e>
                                <m:sub>
                                  <m:r>
                                    <a:rPr lang="pt-BR" sz="2000" b="0" i="1" smtClean="0">
                                      <a:latin typeface="Cambria Math" panose="02040503050406030204" pitchFamily="18" charset="0"/>
                                    </a:rPr>
                                    <m:t>𝐺𝐴</m:t>
                                  </m:r>
                                </m:sub>
                              </m:sSub>
                            </m:den>
                          </m:f>
                        </m:den>
                      </m:f>
                    </m:oMath>
                  </m:oMathPara>
                </a14:m>
                <a:endParaRPr lang="pt-BR" sz="2000" dirty="0"/>
              </a:p>
            </p:txBody>
          </p:sp>
        </mc:Choice>
        <mc:Fallback xmlns="">
          <p:sp>
            <p:nvSpPr>
              <p:cNvPr id="13" name="CaixaDeTexto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6282" y="4613370"/>
                <a:ext cx="2950295" cy="950901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2876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Avaliação de 400 progênies em dois locais</a:t>
            </a:r>
          </a:p>
          <a:p>
            <a:r>
              <a:rPr lang="pt-BR" dirty="0" smtClean="0"/>
              <a:t>Avaliação de 25 linhagens em 40 experimentos (ambientes)</a:t>
            </a:r>
          </a:p>
          <a:p>
            <a:r>
              <a:rPr lang="pt-BR" dirty="0" smtClean="0"/>
              <a:t>Avaliação de 30 clones em 10 locais (ambientes)</a:t>
            </a:r>
          </a:p>
          <a:p>
            <a:r>
              <a:rPr lang="pt-BR" dirty="0" smtClean="0"/>
              <a:t>Avaliação de 20 híbridos em 200 locais</a:t>
            </a:r>
          </a:p>
          <a:p>
            <a:r>
              <a:rPr lang="pt-BR" dirty="0" smtClean="0"/>
              <a:t>Avaliação de 20 progênies em 2 locais</a:t>
            </a:r>
          </a:p>
          <a:p>
            <a:endParaRPr lang="pt-BR" dirty="0"/>
          </a:p>
          <a:p>
            <a:pPr marL="0" indent="0" algn="ctr">
              <a:buNone/>
            </a:pPr>
            <a:r>
              <a:rPr lang="pt-BR" b="1" dirty="0" smtClean="0">
                <a:solidFill>
                  <a:srgbClr val="FF0000"/>
                </a:solidFill>
              </a:rPr>
              <a:t>Qual a natureza dos efeitos e dos modelos a serem adotados?</a:t>
            </a:r>
            <a:endParaRPr lang="pt-BR" b="1" dirty="0">
              <a:solidFill>
                <a:srgbClr val="FF0000"/>
              </a:solidFill>
            </a:endParaRPr>
          </a:p>
        </p:txBody>
      </p:sp>
      <p:sp>
        <p:nvSpPr>
          <p:cNvPr id="4" name="Título 1"/>
          <p:cNvSpPr txBox="1">
            <a:spLocks/>
          </p:cNvSpPr>
          <p:nvPr/>
        </p:nvSpPr>
        <p:spPr>
          <a:xfrm>
            <a:off x="1755437" y="143858"/>
            <a:ext cx="9817727" cy="11307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dirty="0" smtClean="0"/>
              <a:t>Situações Experimentais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09286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6583" y="1426285"/>
            <a:ext cx="6944782" cy="51222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Retângulo 8"/>
          <p:cNvSpPr/>
          <p:nvPr/>
        </p:nvSpPr>
        <p:spPr>
          <a:xfrm>
            <a:off x="4516582" y="4248728"/>
            <a:ext cx="5024581" cy="31600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Título 1"/>
          <p:cNvSpPr>
            <a:spLocks noGrp="1"/>
          </p:cNvSpPr>
          <p:nvPr>
            <p:ph type="title"/>
          </p:nvPr>
        </p:nvSpPr>
        <p:spPr>
          <a:xfrm>
            <a:off x="1279019" y="245458"/>
            <a:ext cx="9817727" cy="807487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pt-BR" dirty="0" smtClean="0"/>
              <a:t>Análise Conjunta de Variância</a:t>
            </a:r>
            <a:endParaRPr lang="pt-BR" dirty="0"/>
          </a:p>
        </p:txBody>
      </p:sp>
      <p:sp>
        <p:nvSpPr>
          <p:cNvPr id="19" name="Retângulo 18"/>
          <p:cNvSpPr/>
          <p:nvPr/>
        </p:nvSpPr>
        <p:spPr>
          <a:xfrm>
            <a:off x="510510" y="2697814"/>
            <a:ext cx="211679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000" b="1" dirty="0" smtClean="0"/>
              <a:t>Efeitos Aleatórios:</a:t>
            </a:r>
            <a:endParaRPr lang="pt-BR" sz="2000" b="1" dirty="0"/>
          </a:p>
        </p:txBody>
      </p:sp>
      <p:sp>
        <p:nvSpPr>
          <p:cNvPr id="20" name="Retângulo 19"/>
          <p:cNvSpPr/>
          <p:nvPr/>
        </p:nvSpPr>
        <p:spPr>
          <a:xfrm>
            <a:off x="554337" y="1278080"/>
            <a:ext cx="202914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pt-BR" sz="2000" b="1" dirty="0" smtClean="0"/>
              <a:t>Modelo Misto</a:t>
            </a:r>
            <a:endParaRPr lang="pt-BR" sz="2000" b="1" dirty="0"/>
          </a:p>
        </p:txBody>
      </p:sp>
      <p:sp>
        <p:nvSpPr>
          <p:cNvPr id="21" name="Retângulo 20"/>
          <p:cNvSpPr/>
          <p:nvPr/>
        </p:nvSpPr>
        <p:spPr>
          <a:xfrm>
            <a:off x="554337" y="1780432"/>
            <a:ext cx="15595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000" b="1" dirty="0" smtClean="0"/>
              <a:t>Efeitos Fixos:</a:t>
            </a:r>
            <a:endParaRPr lang="pt-BR" sz="2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tângulo 22"/>
              <p:cNvSpPr/>
              <p:nvPr/>
            </p:nvSpPr>
            <p:spPr>
              <a:xfrm>
                <a:off x="510510" y="3097924"/>
                <a:ext cx="178651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𝐺𝐴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23" name="Retângulo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510" y="3097924"/>
                <a:ext cx="1786515" cy="52322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tângulo 23"/>
              <p:cNvSpPr/>
              <p:nvPr/>
            </p:nvSpPr>
            <p:spPr>
              <a:xfrm>
                <a:off x="554337" y="2113039"/>
                <a:ext cx="50821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24" name="Retângulo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337" y="2113039"/>
                <a:ext cx="508216" cy="52322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CaixaDeTexto 24"/>
          <p:cNvSpPr txBox="1"/>
          <p:nvPr/>
        </p:nvSpPr>
        <p:spPr>
          <a:xfrm>
            <a:off x="453005" y="3697911"/>
            <a:ext cx="3688042" cy="70788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Hipóteses de Nulidade (H</a:t>
            </a:r>
            <a:r>
              <a:rPr lang="pt-BR" sz="2000" baseline="-25000" dirty="0" smtClean="0"/>
              <a:t>0</a:t>
            </a:r>
            <a:r>
              <a:rPr lang="pt-BR" sz="2000" dirty="0" smtClean="0"/>
              <a:t>)</a:t>
            </a:r>
          </a:p>
          <a:p>
            <a:pPr algn="ctr"/>
            <a:r>
              <a:rPr lang="pt-BR" sz="2000" dirty="0" smtClean="0"/>
              <a:t>Modelo Misto</a:t>
            </a:r>
          </a:p>
        </p:txBody>
      </p:sp>
      <p:sp>
        <p:nvSpPr>
          <p:cNvPr id="26" name="CaixaDeTexto 25"/>
          <p:cNvSpPr txBox="1"/>
          <p:nvPr/>
        </p:nvSpPr>
        <p:spPr>
          <a:xfrm>
            <a:off x="453004" y="4492028"/>
            <a:ext cx="3688042" cy="1323439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000" dirty="0"/>
              <a:t>H</a:t>
            </a:r>
            <a:r>
              <a:rPr lang="pt-BR" sz="2000" baseline="-25000" dirty="0"/>
              <a:t>0 </a:t>
            </a:r>
            <a:r>
              <a:rPr lang="pt-BR" sz="2000" baseline="-25000" dirty="0" smtClean="0"/>
              <a:t> </a:t>
            </a:r>
            <a:r>
              <a:rPr lang="pt-BR" sz="2000" dirty="0" smtClean="0"/>
              <a:t>Genótipos (G): As médias gerais dos genótipos não diferem estatisticamente para o caráter;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CaixaDeTexto 26"/>
              <p:cNvSpPr txBox="1"/>
              <p:nvPr/>
            </p:nvSpPr>
            <p:spPr>
              <a:xfrm>
                <a:off x="418311" y="6345166"/>
                <a:ext cx="3722735" cy="431272"/>
              </a:xfrm>
              <a:prstGeom prst="rect">
                <a:avLst/>
              </a:prstGeom>
              <a:solidFill>
                <a:srgbClr val="00B0F0"/>
              </a:solidFill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2000" dirty="0" smtClean="0"/>
                  <a:t>H</a:t>
                </a:r>
                <a:r>
                  <a:rPr lang="pt-BR" sz="2000" baseline="-25000" dirty="0"/>
                  <a:t>0 </a:t>
                </a:r>
                <a:r>
                  <a:rPr lang="pt-BR" sz="2000" baseline="-25000" dirty="0" smtClean="0"/>
                  <a:t> </a:t>
                </a:r>
                <a:r>
                  <a:rPr lang="pt-BR" sz="2000" dirty="0" smtClean="0"/>
                  <a:t>G x A: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pt-BR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B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pt-BR" sz="20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pt-BR" sz="2000" dirty="0"/>
              </a:p>
            </p:txBody>
          </p:sp>
        </mc:Choice>
        <mc:Fallback xmlns="">
          <p:sp>
            <p:nvSpPr>
              <p:cNvPr id="27" name="CaixaDeTexto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311" y="6345166"/>
                <a:ext cx="3722735" cy="431272"/>
              </a:xfrm>
              <a:prstGeom prst="rect">
                <a:avLst/>
              </a:prstGeom>
              <a:blipFill rotWithShape="0">
                <a:blip r:embed="rId5"/>
                <a:stretch>
                  <a:fillRect t="-4110" b="-1780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CaixaDeTexto 27"/>
              <p:cNvSpPr txBox="1"/>
              <p:nvPr/>
            </p:nvSpPr>
            <p:spPr>
              <a:xfrm>
                <a:off x="438099" y="5862427"/>
                <a:ext cx="3702948" cy="400110"/>
              </a:xfrm>
              <a:prstGeom prst="rect">
                <a:avLst/>
              </a:prstGeom>
              <a:solidFill>
                <a:srgbClr val="92D050"/>
              </a:solidFill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342900" indent="-342900" algn="ctr">
                  <a:buFont typeface="Arial" panose="020B0604020202020204" pitchFamily="34" charset="0"/>
                  <a:buChar char="•"/>
                </a:pPr>
                <a:r>
                  <a:rPr lang="pt-BR" sz="2000" dirty="0" smtClean="0"/>
                  <a:t>H</a:t>
                </a:r>
                <a:r>
                  <a:rPr lang="pt-BR" sz="2000" baseline="-25000" dirty="0" smtClean="0"/>
                  <a:t>0</a:t>
                </a:r>
                <a:r>
                  <a:rPr lang="pt-BR" sz="2000" dirty="0" smtClean="0"/>
                  <a:t> Ambientes (A):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pt-BR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B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pt-BR" sz="20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pt-BR" sz="2000" dirty="0" smtClean="0"/>
              </a:p>
            </p:txBody>
          </p:sp>
        </mc:Choice>
        <mc:Fallback xmlns="">
          <p:sp>
            <p:nvSpPr>
              <p:cNvPr id="28" name="CaixaDeTexto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099" y="5862427"/>
                <a:ext cx="3702948" cy="400110"/>
              </a:xfrm>
              <a:prstGeom prst="rect">
                <a:avLst/>
              </a:prstGeom>
              <a:blipFill rotWithShape="0">
                <a:blip r:embed="rId6"/>
                <a:stretch>
                  <a:fillRect t="-7463" b="-2537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54054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/>
          <p:cNvSpPr/>
          <p:nvPr/>
        </p:nvSpPr>
        <p:spPr>
          <a:xfrm>
            <a:off x="6788627" y="278047"/>
            <a:ext cx="211679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000" b="1" dirty="0" smtClean="0"/>
              <a:t>Efeitos Aleatórios:</a:t>
            </a:r>
            <a:endParaRPr lang="pt-BR" sz="2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tângulo 9"/>
              <p:cNvSpPr/>
              <p:nvPr/>
            </p:nvSpPr>
            <p:spPr>
              <a:xfrm>
                <a:off x="4926980" y="177660"/>
                <a:ext cx="50821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10" name="Retângulo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6980" y="177660"/>
                <a:ext cx="508216" cy="52322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tângulo 10"/>
          <p:cNvSpPr/>
          <p:nvPr/>
        </p:nvSpPr>
        <p:spPr>
          <a:xfrm>
            <a:off x="1018667" y="234532"/>
            <a:ext cx="202914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pt-BR" sz="2000" b="1" dirty="0" smtClean="0"/>
              <a:t>Modelo Misto</a:t>
            </a:r>
            <a:endParaRPr lang="pt-BR" sz="2000" b="1" dirty="0"/>
          </a:p>
        </p:txBody>
      </p:sp>
      <p:sp>
        <p:nvSpPr>
          <p:cNvPr id="12" name="Retângulo 11"/>
          <p:cNvSpPr/>
          <p:nvPr/>
        </p:nvSpPr>
        <p:spPr>
          <a:xfrm>
            <a:off x="3573549" y="261605"/>
            <a:ext cx="15595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000" b="1" dirty="0" smtClean="0"/>
              <a:t>Efeitos Fixos:</a:t>
            </a:r>
            <a:endParaRPr lang="pt-BR" sz="2000" b="1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388" y="741128"/>
            <a:ext cx="9883317" cy="250067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tângulo 13"/>
              <p:cNvSpPr/>
              <p:nvPr/>
            </p:nvSpPr>
            <p:spPr>
              <a:xfrm>
                <a:off x="8723601" y="216492"/>
                <a:ext cx="178651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𝐺𝐴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14" name="Retângulo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3601" y="216492"/>
                <a:ext cx="1786515" cy="52322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Imagem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2631" y="3321219"/>
            <a:ext cx="4552565" cy="335785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5" name="Retângulo 14"/>
          <p:cNvSpPr/>
          <p:nvPr/>
        </p:nvSpPr>
        <p:spPr>
          <a:xfrm>
            <a:off x="5791355" y="3241806"/>
            <a:ext cx="614297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000" b="1" dirty="0" smtClean="0"/>
              <a:t>Resolva: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000" b="1" dirty="0" smtClean="0"/>
              <a:t>Encontre os valores de F e os p-valores associados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000" b="1" dirty="0" smtClean="0"/>
              <a:t>Encontre os componentes de variância associados aos efeitos aleatórios</a:t>
            </a:r>
            <a:endParaRPr lang="pt-BR" sz="2000" b="1" dirty="0"/>
          </a:p>
        </p:txBody>
      </p:sp>
    </p:spTree>
    <p:extLst>
      <p:ext uri="{BB962C8B-B14F-4D97-AF65-F5344CB8AC3E}">
        <p14:creationId xmlns:p14="http://schemas.microsoft.com/office/powerpoint/2010/main" val="612549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1284382" y="2493819"/>
            <a:ext cx="9817727" cy="1043709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pt-BR" sz="2800" dirty="0" smtClean="0"/>
              <a:t>Análise Conjunta de Variância</a:t>
            </a:r>
            <a:br>
              <a:rPr lang="pt-BR" sz="2800" dirty="0" smtClean="0"/>
            </a:br>
            <a:r>
              <a:rPr lang="pt-BR" sz="2800" dirty="0" smtClean="0"/>
              <a:t>Com Uso de Totais</a:t>
            </a:r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3832519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a 1"/>
          <p:cNvGraphicFramePr>
            <a:graphicFrameLocks noGrp="1"/>
          </p:cNvGraphicFramePr>
          <p:nvPr/>
        </p:nvGraphicFramePr>
        <p:xfrm>
          <a:off x="8274194" y="203207"/>
          <a:ext cx="3816000" cy="61916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7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64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88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55405"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u="none" strike="noStrike" dirty="0" smtClean="0">
                          <a:effectLst/>
                        </a:rPr>
                        <a:t>Experimento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0" marR="7770" marT="777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u="none" strike="noStrike">
                          <a:effectLst/>
                        </a:rPr>
                        <a:t>Genótipo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0" marR="7770" marT="777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u="none" strike="noStrike">
                          <a:effectLst/>
                        </a:rPr>
                        <a:t>Repetição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0" marR="7770" marT="777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u="none" strike="noStrike">
                          <a:effectLst/>
                        </a:rPr>
                        <a:t>Produtividade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0" marR="7770" marT="7770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5405"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u="none" strike="noStrike" dirty="0">
                          <a:effectLst/>
                        </a:rPr>
                        <a:t>1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0" marR="7770" marT="777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u="none" strike="noStrike" dirty="0">
                          <a:effectLst/>
                        </a:rPr>
                        <a:t>1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0" marR="7770" marT="777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1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70" marR="7770" marT="777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1967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70" marR="7770" marT="7770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5405"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u="none" strike="noStrike">
                          <a:effectLst/>
                        </a:rPr>
                        <a:t>1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0" marR="7770" marT="777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u="none" strike="noStrike" dirty="0">
                          <a:effectLst/>
                        </a:rPr>
                        <a:t>1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0" marR="7770" marT="777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2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70" marR="7770" marT="777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2205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70" marR="7770" marT="7770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5405"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u="none" strike="noStrike" dirty="0">
                          <a:effectLst/>
                        </a:rPr>
                        <a:t>1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0" marR="7770" marT="777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u="none" strike="noStrike" dirty="0">
                          <a:effectLst/>
                        </a:rPr>
                        <a:t>1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0" marR="7770" marT="777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3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70" marR="7770" marT="777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2052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70" marR="7770" marT="7770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5405"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u="none" strike="noStrike">
                          <a:effectLst/>
                        </a:rPr>
                        <a:t>1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0" marR="7770" marT="777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u="none" strike="noStrike" dirty="0">
                          <a:effectLst/>
                        </a:rPr>
                        <a:t>2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0" marR="7770" marT="777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1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70" marR="7770" marT="777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1886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70" marR="7770" marT="7770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5405"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u="none" strike="noStrike" dirty="0">
                          <a:effectLst/>
                        </a:rPr>
                        <a:t>1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0" marR="7770" marT="777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u="none" strike="noStrike">
                          <a:effectLst/>
                        </a:rPr>
                        <a:t>2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0" marR="7770" marT="777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2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70" marR="7770" marT="777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2233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70" marR="7770" marT="7770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5405"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u="none" strike="noStrike">
                          <a:effectLst/>
                        </a:rPr>
                        <a:t>1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0" marR="7770" marT="777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u="none" strike="noStrike">
                          <a:effectLst/>
                        </a:rPr>
                        <a:t>2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0" marR="7770" marT="777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3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70" marR="7770" marT="777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2343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70" marR="7770" marT="7770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5405"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u="none" strike="noStrike">
                          <a:effectLst/>
                        </a:rPr>
                        <a:t>1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0" marR="7770" marT="777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u="none" strike="noStrike">
                          <a:effectLst/>
                        </a:rPr>
                        <a:t>3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0" marR="7770" marT="777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1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70" marR="7770" marT="777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2500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70" marR="7770" marT="7770" marB="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55405"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u="none" strike="noStrike" dirty="0">
                          <a:effectLst/>
                        </a:rPr>
                        <a:t>1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0" marR="7770" marT="777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u="none" strike="noStrike">
                          <a:effectLst/>
                        </a:rPr>
                        <a:t>3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0" marR="7770" marT="777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2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70" marR="7770" marT="777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2767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70" marR="7770" marT="7770" marB="0" anchor="b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55405"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u="none" strike="noStrike">
                          <a:effectLst/>
                        </a:rPr>
                        <a:t>1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0" marR="7770" marT="777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u="none" strike="noStrike">
                          <a:effectLst/>
                        </a:rPr>
                        <a:t>3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0" marR="7770" marT="777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3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70" marR="7770" marT="777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2605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70" marR="7770" marT="7770" marB="0" anchor="b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55405"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u="none" strike="noStrike">
                          <a:effectLst/>
                        </a:rPr>
                        <a:t>2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0" marR="7770" marT="777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u="none" strike="noStrike">
                          <a:effectLst/>
                        </a:rPr>
                        <a:t>1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0" marR="7770" marT="777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1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70" marR="7770" marT="777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2924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70" marR="7770" marT="7770" marB="0" anchor="b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55405"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u="none" strike="noStrike">
                          <a:effectLst/>
                        </a:rPr>
                        <a:t>2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0" marR="7770" marT="777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u="none" strike="noStrike">
                          <a:effectLst/>
                        </a:rPr>
                        <a:t>1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0" marR="7770" marT="777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2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70" marR="7770" marT="777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2848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70" marR="7770" marT="7770" marB="0" anchor="b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55405"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u="none" strike="noStrike">
                          <a:effectLst/>
                        </a:rPr>
                        <a:t>2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0" marR="7770" marT="777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u="none" strike="noStrike">
                          <a:effectLst/>
                        </a:rPr>
                        <a:t>1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0" marR="7770" marT="777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3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70" marR="7770" marT="777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3605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70" marR="7770" marT="7770" marB="0" anchor="b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55405"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u="none" strike="noStrike">
                          <a:effectLst/>
                        </a:rPr>
                        <a:t>2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0" marR="7770" marT="777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u="none" strike="noStrike">
                          <a:effectLst/>
                        </a:rPr>
                        <a:t>2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0" marR="7770" marT="777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1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70" marR="7770" marT="777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3310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70" marR="7770" marT="7770" marB="0" anchor="b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55405"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u="none" strike="noStrike">
                          <a:effectLst/>
                        </a:rPr>
                        <a:t>2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0" marR="7770" marT="777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u="none" strike="noStrike">
                          <a:effectLst/>
                        </a:rPr>
                        <a:t>2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0" marR="7770" marT="777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2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70" marR="7770" marT="777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3019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70" marR="7770" marT="7770" marB="0" anchor="b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55405"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u="none" strike="noStrike">
                          <a:effectLst/>
                        </a:rPr>
                        <a:t>2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0" marR="7770" marT="777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u="none" strike="noStrike" dirty="0">
                          <a:effectLst/>
                        </a:rPr>
                        <a:t>2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0" marR="7770" marT="777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3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70" marR="7770" marT="777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3269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70" marR="7770" marT="7770" marB="0" anchor="b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55405"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u="none" strike="noStrike">
                          <a:effectLst/>
                        </a:rPr>
                        <a:t>2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0" marR="7770" marT="777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u="none" strike="noStrike">
                          <a:effectLst/>
                        </a:rPr>
                        <a:t>3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0" marR="7770" marT="777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1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70" marR="7770" marT="777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3126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70" marR="7770" marT="7770" marB="0" anchor="b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55405"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u="none" strike="noStrike">
                          <a:effectLst/>
                        </a:rPr>
                        <a:t>2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0" marR="7770" marT="777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u="none" strike="noStrike">
                          <a:effectLst/>
                        </a:rPr>
                        <a:t>3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0" marR="7770" marT="777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2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70" marR="7770" marT="777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3286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70" marR="7770" marT="7770" marB="0" anchor="b"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55405"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u="none" strike="noStrike">
                          <a:effectLst/>
                        </a:rPr>
                        <a:t>2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0" marR="7770" marT="777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u="none" strike="noStrike">
                          <a:effectLst/>
                        </a:rPr>
                        <a:t>3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0" marR="7770" marT="777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3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70" marR="7770" marT="777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3202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70" marR="7770" marT="7770" marB="0" anchor="b"/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55405"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u="none" strike="noStrike">
                          <a:effectLst/>
                        </a:rPr>
                        <a:t>3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0" marR="7770" marT="777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u="none" strike="noStrike">
                          <a:effectLst/>
                        </a:rPr>
                        <a:t>1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0" marR="7770" marT="777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1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70" marR="7770" marT="777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2648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70" marR="7770" marT="7770" marB="0" anchor="b"/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55405"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u="none" strike="noStrike">
                          <a:effectLst/>
                        </a:rPr>
                        <a:t>3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0" marR="7770" marT="777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u="none" strike="noStrike">
                          <a:effectLst/>
                        </a:rPr>
                        <a:t>1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0" marR="7770" marT="777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2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70" marR="7770" marT="777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2795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70" marR="7770" marT="7770" marB="0" anchor="b"/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155405"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u="none" strike="noStrike">
                          <a:effectLst/>
                        </a:rPr>
                        <a:t>3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0" marR="7770" marT="777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u="none" strike="noStrike">
                          <a:effectLst/>
                        </a:rPr>
                        <a:t>1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0" marR="7770" marT="777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3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70" marR="7770" marT="777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2857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70" marR="7770" marT="7770" marB="0" anchor="b"/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155405"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u="none" strike="noStrike">
                          <a:effectLst/>
                        </a:rPr>
                        <a:t>3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0" marR="7770" marT="777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u="none" strike="noStrike">
                          <a:effectLst/>
                        </a:rPr>
                        <a:t>2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0" marR="7770" marT="777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1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70" marR="7770" marT="777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2186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70" marR="7770" marT="7770" marB="0" anchor="b"/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155405"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u="none" strike="noStrike">
                          <a:effectLst/>
                        </a:rPr>
                        <a:t>3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0" marR="7770" marT="777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u="none" strike="noStrike">
                          <a:effectLst/>
                        </a:rPr>
                        <a:t>2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0" marR="7770" marT="777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2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70" marR="7770" marT="777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2219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70" marR="7770" marT="7770" marB="0" anchor="b"/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155405"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u="none" strike="noStrike" dirty="0">
                          <a:effectLst/>
                        </a:rPr>
                        <a:t>3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0" marR="7770" marT="777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u="none" strike="noStrike">
                          <a:effectLst/>
                        </a:rPr>
                        <a:t>2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0" marR="7770" marT="777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3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70" marR="7770" marT="777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2829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70" marR="7770" marT="7770" marB="0" anchor="b"/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  <a:tr h="155405"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u="none" strike="noStrike">
                          <a:effectLst/>
                        </a:rPr>
                        <a:t>3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0" marR="7770" marT="777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u="none" strike="noStrike">
                          <a:effectLst/>
                        </a:rPr>
                        <a:t>3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0" marR="7770" marT="777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1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70" marR="7770" marT="777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3267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70" marR="7770" marT="7770" marB="0" anchor="b"/>
                </a:tc>
                <a:extLst>
                  <a:ext uri="{0D108BD9-81ED-4DB2-BD59-A6C34878D82A}">
                    <a16:rowId xmlns:a16="http://schemas.microsoft.com/office/drawing/2014/main" val="10025"/>
                  </a:ext>
                </a:extLst>
              </a:tr>
              <a:tr h="155405"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u="none" strike="noStrike">
                          <a:effectLst/>
                        </a:rPr>
                        <a:t>3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0" marR="7770" marT="777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u="none" strike="noStrike">
                          <a:effectLst/>
                        </a:rPr>
                        <a:t>3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0" marR="7770" marT="777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2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70" marR="7770" marT="777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4000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70" marR="7770" marT="7770" marB="0" anchor="b"/>
                </a:tc>
                <a:extLst>
                  <a:ext uri="{0D108BD9-81ED-4DB2-BD59-A6C34878D82A}">
                    <a16:rowId xmlns:a16="http://schemas.microsoft.com/office/drawing/2014/main" val="10026"/>
                  </a:ext>
                </a:extLst>
              </a:tr>
              <a:tr h="155405"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u="none" strike="noStrike" dirty="0">
                          <a:effectLst/>
                        </a:rPr>
                        <a:t>3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0" marR="7770" marT="777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u="none" strike="noStrike" dirty="0">
                          <a:effectLst/>
                        </a:rPr>
                        <a:t>3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0" marR="7770" marT="777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3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70" marR="7770" marT="777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3776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70" marR="7770" marT="7770" marB="0" anchor="b"/>
                </a:tc>
                <a:extLst>
                  <a:ext uri="{0D108BD9-81ED-4DB2-BD59-A6C34878D82A}">
                    <a16:rowId xmlns:a16="http://schemas.microsoft.com/office/drawing/2014/main" val="10027"/>
                  </a:ext>
                </a:extLst>
              </a:tr>
            </a:tbl>
          </a:graphicData>
        </a:graphic>
      </p:graphicFrame>
      <p:sp>
        <p:nvSpPr>
          <p:cNvPr id="4" name="Título 1"/>
          <p:cNvSpPr txBox="1">
            <a:spLocks/>
          </p:cNvSpPr>
          <p:nvPr/>
        </p:nvSpPr>
        <p:spPr>
          <a:xfrm>
            <a:off x="203198" y="79851"/>
            <a:ext cx="7878619" cy="1043709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2800" dirty="0" smtClean="0"/>
              <a:t>Avaliação de 3 linhagens em três experimentos em DBC com 3 repetições</a:t>
            </a:r>
            <a:endParaRPr lang="pt-BR" sz="2800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71" y="2284337"/>
            <a:ext cx="7795923" cy="2063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550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1284382" y="2493819"/>
            <a:ext cx="9817727" cy="1043709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pt-BR" sz="2800" dirty="0" smtClean="0"/>
              <a:t>Análise Conjunta de Variância</a:t>
            </a:r>
            <a:br>
              <a:rPr lang="pt-BR" sz="2800" dirty="0" smtClean="0"/>
            </a:br>
            <a:r>
              <a:rPr lang="pt-BR" sz="2800" dirty="0" smtClean="0"/>
              <a:t>SOMAS DE QUADRADOS</a:t>
            </a:r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544217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ela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52880968"/>
                  </p:ext>
                </p:extLst>
              </p:nvPr>
            </p:nvGraphicFramePr>
            <p:xfrm>
              <a:off x="8461231" y="79851"/>
              <a:ext cx="3612148" cy="6478787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480148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7200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7560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5760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0800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150046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err="1" smtClean="0">
                              <a:effectLst/>
                            </a:rPr>
                            <a:t>Exp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Genótipo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Repetição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400" i="1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pt-BR" sz="1400" i="1">
                                        <a:latin typeface="Cambria Math" panose="02040503050406030204" pitchFamily="18" charset="0"/>
                                      </a:rPr>
                                      <m:t>𝑖𝑗𝑘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pt-BR" sz="1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4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pt-BR" sz="1400" i="1">
                                      <a:latin typeface="Cambria Math" panose="02040503050406030204" pitchFamily="18" charset="0"/>
                                    </a:rPr>
                                    <m:t>𝑖𝑗𝑘</m:t>
                                  </m:r>
                                </m:sub>
                              </m:sSub>
                            </m:oMath>
                          </a14:m>
                          <a:r>
                            <a:rPr lang="pt-BR" sz="1400" u="none" strike="noStrike" dirty="0">
                              <a:effectLst/>
                            </a:rPr>
                            <a:t>)²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150046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1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1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1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7502" marR="7502" marT="7502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1967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3869089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150046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1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1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2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7502" marR="7502" marT="7502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2205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4862025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150046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1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1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3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7502" marR="7502" marT="7502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2052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4210704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150046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1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2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1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7502" marR="7502" marT="7502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1886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3556996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150046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1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2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2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7502" marR="7502" marT="7502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2233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4986289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150046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1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2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3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7502" marR="7502" marT="7502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2343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5489649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150046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1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3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1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7502" marR="7502" marT="7502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2500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6250000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  <a:tr h="150046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1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3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2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7502" marR="7502" marT="7502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2767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7656289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008"/>
                      </a:ext>
                    </a:extLst>
                  </a:tr>
                  <a:tr h="150046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1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3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3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7502" marR="7502" marT="7502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2605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6786025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009"/>
                      </a:ext>
                    </a:extLst>
                  </a:tr>
                  <a:tr h="150046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2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1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1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7502" marR="7502" marT="7502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2924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8549776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010"/>
                      </a:ext>
                    </a:extLst>
                  </a:tr>
                  <a:tr h="150046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2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1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2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7502" marR="7502" marT="7502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2848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8111104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011"/>
                      </a:ext>
                    </a:extLst>
                  </a:tr>
                  <a:tr h="150046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2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1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3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7502" marR="7502" marT="7502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3605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12996025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012"/>
                      </a:ext>
                    </a:extLst>
                  </a:tr>
                  <a:tr h="150046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2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2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1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7502" marR="7502" marT="7502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3310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10956100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013"/>
                      </a:ext>
                    </a:extLst>
                  </a:tr>
                  <a:tr h="150046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2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2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2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7502" marR="7502" marT="7502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3019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9114361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014"/>
                      </a:ext>
                    </a:extLst>
                  </a:tr>
                  <a:tr h="150046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2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2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3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7502" marR="7502" marT="7502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3269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10686361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015"/>
                      </a:ext>
                    </a:extLst>
                  </a:tr>
                  <a:tr h="150046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2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3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1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7502" marR="7502" marT="7502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3126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9771876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016"/>
                      </a:ext>
                    </a:extLst>
                  </a:tr>
                  <a:tr h="150046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2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3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2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7502" marR="7502" marT="7502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3286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10797796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017"/>
                      </a:ext>
                    </a:extLst>
                  </a:tr>
                  <a:tr h="150046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2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3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3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7502" marR="7502" marT="7502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3202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10252804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018"/>
                      </a:ext>
                    </a:extLst>
                  </a:tr>
                  <a:tr h="150046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3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1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1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7502" marR="7502" marT="7502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2648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7011904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019"/>
                      </a:ext>
                    </a:extLst>
                  </a:tr>
                  <a:tr h="150046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3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1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2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7502" marR="7502" marT="7502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2795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7812025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020"/>
                      </a:ext>
                    </a:extLst>
                  </a:tr>
                  <a:tr h="150046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3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1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3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7502" marR="7502" marT="7502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2857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8162449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021"/>
                      </a:ext>
                    </a:extLst>
                  </a:tr>
                  <a:tr h="150046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3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2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1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7502" marR="7502" marT="7502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2186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4778596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022"/>
                      </a:ext>
                    </a:extLst>
                  </a:tr>
                  <a:tr h="150046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3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2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2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7502" marR="7502" marT="7502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2219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4923961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023"/>
                      </a:ext>
                    </a:extLst>
                  </a:tr>
                  <a:tr h="150046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3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2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3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7502" marR="7502" marT="7502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2829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8003241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024"/>
                      </a:ext>
                    </a:extLst>
                  </a:tr>
                  <a:tr h="150046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3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3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1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7502" marR="7502" marT="7502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3267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10673289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025"/>
                      </a:ext>
                    </a:extLst>
                  </a:tr>
                  <a:tr h="150046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3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3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2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7502" marR="7502" marT="7502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4000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16000000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026"/>
                      </a:ext>
                    </a:extLst>
                  </a:tr>
                  <a:tr h="150046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3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3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3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7502" marR="7502" marT="7502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3776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14258176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027"/>
                      </a:ext>
                    </a:extLst>
                  </a:tr>
                  <a:tr h="150046"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TOTAL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75724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220526910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02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ela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52880968"/>
                  </p:ext>
                </p:extLst>
              </p:nvPr>
            </p:nvGraphicFramePr>
            <p:xfrm>
              <a:off x="8461231" y="79851"/>
              <a:ext cx="3612148" cy="6478787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480148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7200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7560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5760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0800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23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err="1" smtClean="0">
                              <a:effectLst/>
                            </a:rPr>
                            <a:t>Exp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Genótipo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Repetição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ctr"/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502" marR="7502" marT="7502" marB="0" anchor="ctr">
                        <a:blipFill>
                          <a:blip r:embed="rId2"/>
                          <a:stretch>
                            <a:fillRect l="-343617" t="-17949" r="-191489" b="-26717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502" marR="7502" marT="7502" marB="0" anchor="ctr">
                        <a:blipFill>
                          <a:blip r:embed="rId2"/>
                          <a:stretch>
                            <a:fillRect l="-234270" t="-17949" r="-1124" b="-267179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2288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1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1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1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7502" marR="7502" marT="7502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1967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3869089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22288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1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1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2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7502" marR="7502" marT="7502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2205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4862025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22288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1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1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3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7502" marR="7502" marT="7502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2052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4210704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22288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1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2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1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7502" marR="7502" marT="7502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1886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3556996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22288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1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2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2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7502" marR="7502" marT="7502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2233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4986289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22288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1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2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3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7502" marR="7502" marT="7502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2343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5489649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22288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1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3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1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7502" marR="7502" marT="7502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2500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6250000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  <a:tr h="22288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1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3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2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7502" marR="7502" marT="7502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2767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7656289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008"/>
                      </a:ext>
                    </a:extLst>
                  </a:tr>
                  <a:tr h="22288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1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3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3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7502" marR="7502" marT="7502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2605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6786025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009"/>
                      </a:ext>
                    </a:extLst>
                  </a:tr>
                  <a:tr h="22288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2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1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1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7502" marR="7502" marT="7502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2924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8549776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010"/>
                      </a:ext>
                    </a:extLst>
                  </a:tr>
                  <a:tr h="22288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2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1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2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7502" marR="7502" marT="7502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2848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8111104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011"/>
                      </a:ext>
                    </a:extLst>
                  </a:tr>
                  <a:tr h="22288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2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1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3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7502" marR="7502" marT="7502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3605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12996025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012"/>
                      </a:ext>
                    </a:extLst>
                  </a:tr>
                  <a:tr h="22288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2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2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1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7502" marR="7502" marT="7502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3310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10956100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013"/>
                      </a:ext>
                    </a:extLst>
                  </a:tr>
                  <a:tr h="22288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2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2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2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7502" marR="7502" marT="7502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3019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9114361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014"/>
                      </a:ext>
                    </a:extLst>
                  </a:tr>
                  <a:tr h="22288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2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2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3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7502" marR="7502" marT="7502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3269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10686361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015"/>
                      </a:ext>
                    </a:extLst>
                  </a:tr>
                  <a:tr h="22288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2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3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1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7502" marR="7502" marT="7502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3126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9771876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016"/>
                      </a:ext>
                    </a:extLst>
                  </a:tr>
                  <a:tr h="22288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2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3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2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7502" marR="7502" marT="7502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3286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10797796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017"/>
                      </a:ext>
                    </a:extLst>
                  </a:tr>
                  <a:tr h="22288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2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3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3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7502" marR="7502" marT="7502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3202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10252804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018"/>
                      </a:ext>
                    </a:extLst>
                  </a:tr>
                  <a:tr h="22288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3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1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1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7502" marR="7502" marT="7502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2648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7011904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019"/>
                      </a:ext>
                    </a:extLst>
                  </a:tr>
                  <a:tr h="22288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3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1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2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7502" marR="7502" marT="7502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2795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7812025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020"/>
                      </a:ext>
                    </a:extLst>
                  </a:tr>
                  <a:tr h="22288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3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1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3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7502" marR="7502" marT="7502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2857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8162449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021"/>
                      </a:ext>
                    </a:extLst>
                  </a:tr>
                  <a:tr h="22288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3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2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1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7502" marR="7502" marT="7502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2186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4778596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022"/>
                      </a:ext>
                    </a:extLst>
                  </a:tr>
                  <a:tr h="22288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3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2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2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7502" marR="7502" marT="7502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2219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4923961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023"/>
                      </a:ext>
                    </a:extLst>
                  </a:tr>
                  <a:tr h="22288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3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2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3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7502" marR="7502" marT="7502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2829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8003241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024"/>
                      </a:ext>
                    </a:extLst>
                  </a:tr>
                  <a:tr h="22288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3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3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1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7502" marR="7502" marT="7502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3267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10673289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025"/>
                      </a:ext>
                    </a:extLst>
                  </a:tr>
                  <a:tr h="22288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3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3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2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7502" marR="7502" marT="7502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4000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16000000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026"/>
                      </a:ext>
                    </a:extLst>
                  </a:tr>
                  <a:tr h="22288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3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3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3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7502" marR="7502" marT="7502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3776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14258176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027"/>
                      </a:ext>
                    </a:extLst>
                  </a:tr>
                  <a:tr h="222885"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TOTAL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75724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220526910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02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Título 1"/>
          <p:cNvSpPr>
            <a:spLocks noGrp="1"/>
          </p:cNvSpPr>
          <p:nvPr>
            <p:ph type="title"/>
          </p:nvPr>
        </p:nvSpPr>
        <p:spPr>
          <a:xfrm>
            <a:off x="102129" y="64655"/>
            <a:ext cx="8238308" cy="1043709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pt-BR" sz="2800" dirty="0" smtClean="0"/>
              <a:t>SOMAS DE QUADRADO TOTAL</a:t>
            </a:r>
            <a:endParaRPr lang="pt-BR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ixaDeTexto 4"/>
              <p:cNvSpPr txBox="1"/>
              <p:nvPr/>
            </p:nvSpPr>
            <p:spPr>
              <a:xfrm>
                <a:off x="102129" y="1422400"/>
                <a:ext cx="6687921" cy="69127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𝐶𝑜𝑟𝑟𝑒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çã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limLoc m:val="subSup"/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5"/>
                                        </m:r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</m:sup>
                                    <m:e>
                                      <m:nary>
                                        <m:naryPr>
                                          <m:chr m:val="∑"/>
                                          <m:limLoc m:val="subSup"/>
                                          <m:ctrlP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m:rPr>
                                              <m:brk m:alnAt="25"/>
                                            </m:rP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  <m: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  <m:t>=1</m:t>
                                          </m:r>
                                        </m:sub>
                                        <m:sup>
                                          <m: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sup>
                                        <m:e>
                                          <m:nary>
                                            <m:naryPr>
                                              <m:chr m:val="∑"/>
                                              <m:limLoc m:val="subSup"/>
                                              <m:ctrlPr>
                                                <a:rPr lang="pt-BR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naryPr>
                                            <m:sub>
                                              <m:r>
                                                <m:rPr>
                                                  <m:brk m:alnAt="25"/>
                                                </m:rPr>
                                                <a:rPr lang="pt-BR" i="1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  <m:r>
                                                <a:rPr lang="pt-BR" i="1">
                                                  <a:latin typeface="Cambria Math" panose="02040503050406030204" pitchFamily="18" charset="0"/>
                                                </a:rPr>
                                                <m:t>=1</m:t>
                                              </m:r>
                                            </m:sub>
                                            <m:sup>
                                              <m:r>
                                                <a:rPr lang="pt-BR" i="1"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sup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pt-BR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pt-BR" i="1">
                                                      <a:latin typeface="Cambria Math" panose="02040503050406030204" pitchFamily="18" charset="0"/>
                                                    </a:rPr>
                                                    <m:t>𝑌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pt-BR" i="1">
                                                      <a:latin typeface="Cambria Math" panose="02040503050406030204" pitchFamily="18" charset="0"/>
                                                    </a:rPr>
                                                    <m:t>𝑖𝑗𝑘</m:t>
                                                  </m:r>
                                                </m:sub>
                                              </m:sSub>
                                            </m:e>
                                          </m:nary>
                                        </m:e>
                                      </m:nary>
                                    </m:e>
                                  </m:nary>
                                </m:e>
                              </m:d>
                            </m:e>
                            <m:sup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pt-BR" b="0" i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nor/>
                            </m:rPr>
                            <a:rPr lang="pt-BR" b="0" i="0" dirty="0" smtClean="0"/>
                            <m:t>75724)²</m:t>
                          </m:r>
                          <m:r>
                            <m:rPr>
                              <m:nor/>
                            </m:rPr>
                            <a:rPr lang="pt-BR" dirty="0">
                              <a:solidFill>
                                <a:srgbClr val="000000"/>
                              </a:solidFill>
                              <a:latin typeface="Calibri" panose="020F0502020204030204" pitchFamily="34" charset="0"/>
                            </a:rPr>
                            <m:t> </m:t>
                          </m:r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27</m:t>
                          </m:r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pt-BR"/>
                        <m:t>212374969</m:t>
                      </m:r>
                      <m:r>
                        <m:rPr>
                          <m:nor/>
                        </m:rPr>
                        <a:rPr lang="pt-BR" b="0" i="0" smtClean="0"/>
                        <m:t>,</m:t>
                      </m:r>
                      <m:r>
                        <m:rPr>
                          <m:nor/>
                        </m:rPr>
                        <a:rPr lang="pt-BR"/>
                        <m:t>5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5" name="CaixaDeTexto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129" y="1422400"/>
                <a:ext cx="6687921" cy="69127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ixaDeTexto 9"/>
              <p:cNvSpPr txBox="1"/>
              <p:nvPr/>
            </p:nvSpPr>
            <p:spPr>
              <a:xfrm>
                <a:off x="0" y="2744645"/>
                <a:ext cx="8137099" cy="57554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𝑆𝑄𝑡𝑜𝑡𝑎𝑙</m:t>
                      </m:r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sup>
                        <m:e>
                          <m:nary>
                            <m:naryPr>
                              <m:chr m:val="∑"/>
                              <m:limLoc m:val="subSup"/>
                              <m:ctrlPr>
                                <a:rPr lang="pt-B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pt-B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pt-B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pt-B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p>
                            <m:e>
                              <m:nary>
                                <m:naryPr>
                                  <m:chr m:val="∑"/>
                                  <m:limLoc m:val="subSup"/>
                                  <m:ctrlPr>
                                    <a:rPr lang="pt-B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5"/>
                                    </m:rPr>
                                    <a:rPr lang="pt-B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pt-B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pt-B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pt-BR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lang="pt-BR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pt-BR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𝑖𝑗𝑘</m:t>
                                          </m:r>
                                        </m:sub>
                                      </m:sSub>
                                    </m:e>
                                    <m:sup>
                                      <m:r>
                                        <a:rPr lang="pt-BR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nary>
                        </m:e>
                      </m:nary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pt-BR" dirty="0">
                          <a:solidFill>
                            <a:schemeClr val="tx1"/>
                          </a:solidFill>
                        </a:rPr>
                        <m:t>2220526910</m:t>
                      </m:r>
                      <m:r>
                        <m:rPr>
                          <m:nor/>
                        </m:rPr>
                        <a:rPr lang="pt-BR" b="0" i="0" dirty="0" smtClean="0">
                          <a:solidFill>
                            <a:schemeClr val="tx1"/>
                          </a:solidFill>
                        </a:rPr>
                        <m:t> − </m:t>
                      </m:r>
                      <m:r>
                        <m:rPr>
                          <m:nor/>
                        </m:rPr>
                        <a:rPr lang="pt-BR">
                          <a:solidFill>
                            <a:schemeClr val="tx1"/>
                          </a:solidFill>
                        </a:rPr>
                        <m:t>212374969</m:t>
                      </m:r>
                      <m:r>
                        <m:rPr>
                          <m:nor/>
                        </m:rPr>
                        <a:rPr lang="pt-BR" b="0" i="0" smtClean="0">
                          <a:solidFill>
                            <a:schemeClr val="tx1"/>
                          </a:solidFill>
                        </a:rPr>
                        <m:t>,</m:t>
                      </m:r>
                      <m:r>
                        <m:rPr>
                          <m:nor/>
                        </m:rPr>
                        <a:rPr lang="pt-BR">
                          <a:solidFill>
                            <a:schemeClr val="tx1"/>
                          </a:solidFill>
                        </a:rPr>
                        <m:t>5</m:t>
                      </m:r>
                      <m:r>
                        <m:rPr>
                          <m:nor/>
                        </m:rPr>
                        <a:rPr lang="pt-BR" b="0" i="0" smtClean="0">
                          <a:solidFill>
                            <a:schemeClr val="tx1"/>
                          </a:solidFill>
                        </a:rPr>
                        <m:t> = </m:t>
                      </m:r>
                      <m:r>
                        <m:rPr>
                          <m:nor/>
                        </m:rPr>
                        <a:rPr lang="pt-BR">
                          <a:solidFill>
                            <a:schemeClr val="tx1"/>
                          </a:solidFill>
                        </a:rPr>
                        <m:t>8151940</m:t>
                      </m:r>
                      <m:r>
                        <m:rPr>
                          <m:nor/>
                        </m:rPr>
                        <a:rPr lang="pt-BR" b="0" i="0" smtClean="0">
                          <a:solidFill>
                            <a:schemeClr val="tx1"/>
                          </a:solidFill>
                        </a:rPr>
                        <m:t>,</m:t>
                      </m:r>
                      <m:r>
                        <m:rPr>
                          <m:nor/>
                        </m:rPr>
                        <a:rPr lang="pt-BR">
                          <a:solidFill>
                            <a:schemeClr val="tx1"/>
                          </a:solidFill>
                        </a:rPr>
                        <m:t>5</m:t>
                      </m:r>
                    </m:oMath>
                  </m:oMathPara>
                </a14:m>
                <a:endParaRPr lang="pt-B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CaixaDeTexto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744645"/>
                <a:ext cx="8137099" cy="57554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ixaDeTexto 11"/>
              <p:cNvSpPr txBox="1"/>
              <p:nvPr/>
            </p:nvSpPr>
            <p:spPr>
              <a:xfrm>
                <a:off x="1607656" y="4019261"/>
                <a:ext cx="4277068" cy="55399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𝑆𝑄𝑡𝑜𝑡𝑎𝑙</m:t>
                      </m:r>
                      <m:r>
                        <a:rPr lang="pt-B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pt-BR" sz="3600">
                          <a:solidFill>
                            <a:schemeClr val="tx1"/>
                          </a:solidFill>
                        </a:rPr>
                        <m:t>8151940</m:t>
                      </m:r>
                      <m:r>
                        <m:rPr>
                          <m:nor/>
                        </m:rPr>
                        <a:rPr lang="pt-BR" sz="3600" b="0" i="0" smtClean="0">
                          <a:solidFill>
                            <a:schemeClr val="tx1"/>
                          </a:solidFill>
                        </a:rPr>
                        <m:t>,</m:t>
                      </m:r>
                      <m:r>
                        <m:rPr>
                          <m:nor/>
                        </m:rPr>
                        <a:rPr lang="pt-BR" sz="3600">
                          <a:solidFill>
                            <a:schemeClr val="tx1"/>
                          </a:solidFill>
                        </a:rPr>
                        <m:t>5</m:t>
                      </m:r>
                    </m:oMath>
                  </m:oMathPara>
                </a14:m>
                <a:endParaRPr lang="pt-BR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CaixaDeTexto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7656" y="4019261"/>
                <a:ext cx="4277068" cy="553998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00189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2542" y="1882045"/>
            <a:ext cx="8084862" cy="4334401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3"/>
          <a:srcRect t="23644"/>
          <a:stretch/>
        </p:blipFill>
        <p:spPr>
          <a:xfrm>
            <a:off x="2812653" y="302342"/>
            <a:ext cx="6469214" cy="1390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797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>
            <a:spLocks noGrp="1"/>
          </p:cNvSpPr>
          <p:nvPr>
            <p:ph type="title"/>
          </p:nvPr>
        </p:nvSpPr>
        <p:spPr>
          <a:xfrm>
            <a:off x="166784" y="83128"/>
            <a:ext cx="4959398" cy="1043709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pt-BR" sz="2800" dirty="0" smtClean="0"/>
              <a:t>SOMAS DE QUADRADO DE BLOCOS/AMBIENTES</a:t>
            </a:r>
            <a:endParaRPr lang="pt-BR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ixaDeTexto 10"/>
              <p:cNvSpPr txBox="1"/>
              <p:nvPr/>
            </p:nvSpPr>
            <p:spPr>
              <a:xfrm>
                <a:off x="150673" y="4151976"/>
                <a:ext cx="4266671" cy="63979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𝑆𝑄𝐵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subSup"/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p>
                            <m:e>
                              <m:nary>
                                <m:naryPr>
                                  <m:chr m:val="∑"/>
                                  <m:limLoc m:val="subSup"/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pt-BR" i="1" smtClean="0">
                                              <a:latin typeface="Cambria Math" panose="02040503050406030204" pitchFamily="18" charset="0"/>
                                            </a:rPr>
                                            <m:t>.</m:t>
                                          </m:r>
                                          <m: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  <m:t>𝑗𝑘</m:t>
                                          </m:r>
                                        </m:sub>
                                      </m:sSub>
                                    </m:e>
                                    <m:sup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nary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subSup"/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.</m:t>
                                      </m:r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.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𝑔𝑟</m:t>
                          </m:r>
                        </m:den>
                      </m:f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1" name="CaixaDeTexto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673" y="4151976"/>
                <a:ext cx="4266671" cy="639791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ela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88428021"/>
                  </p:ext>
                </p:extLst>
              </p:nvPr>
            </p:nvGraphicFramePr>
            <p:xfrm>
              <a:off x="5412509" y="16630"/>
              <a:ext cx="6024148" cy="6815399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972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7200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7560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0440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480148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20520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</a:tblGrid>
                  <a:tr h="150046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b="0" i="0" u="none" strike="noStrike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</a:rPr>
                            <a:t>Experimento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>
                              <a:effectLst/>
                            </a:rPr>
                            <a:t>Genótipo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>
                              <a:effectLst/>
                            </a:rPr>
                            <a:t>Repetição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>
                              <a:effectLst/>
                            </a:rPr>
                            <a:t>Produtividade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400" i="1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pt-BR" sz="1400" i="1" smtClean="0"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  <m:r>
                                      <a:rPr lang="pt-BR" sz="1400" i="1">
                                        <a:latin typeface="Cambria Math" panose="02040503050406030204" pitchFamily="18" charset="0"/>
                                      </a:rPr>
                                      <m:t>𝑗𝑘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>
                              <a:effectLst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pt-BR" sz="1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4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pt-BR" sz="1400" i="1" smtClean="0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  <m:r>
                                    <a:rPr lang="pt-BR" sz="1400" i="1">
                                      <a:latin typeface="Cambria Math" panose="02040503050406030204" pitchFamily="18" charset="0"/>
                                    </a:rPr>
                                    <m:t>𝑗𝑘</m:t>
                                  </m:r>
                                </m:sub>
                              </m:sSub>
                            </m:oMath>
                          </a14:m>
                          <a:r>
                            <a:rPr lang="pt-BR" sz="1400" u="none" strike="noStrike" dirty="0">
                              <a:effectLst/>
                            </a:rPr>
                            <a:t>)²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150046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400" u="none" strike="noStrike">
                              <a:effectLst/>
                            </a:rPr>
                            <a:t>1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400" u="none" strike="noStrike" dirty="0">
                              <a:effectLst/>
                            </a:rPr>
                            <a:t>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1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1967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400" u="none" strike="noStrike">
                              <a:effectLst/>
                            </a:rPr>
                            <a:t>6353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400" u="none" strike="noStrike">
                              <a:effectLst/>
                            </a:rPr>
                            <a:t>40360609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150046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400" u="none" strike="noStrike">
                              <a:effectLst/>
                            </a:rPr>
                            <a:t>1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400" u="none" strike="noStrike">
                              <a:effectLst/>
                            </a:rPr>
                            <a:t>2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1886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>
                              <a:effectLst/>
                            </a:rPr>
                            <a:t> 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>
                              <a:effectLst/>
                            </a:rPr>
                            <a:t> 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150046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400" u="none" strike="noStrike">
                              <a:effectLst/>
                            </a:rPr>
                            <a:t>1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400" u="none" strike="noStrike">
                              <a:effectLst/>
                            </a:rPr>
                            <a:t>3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1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2500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>
                              <a:effectLst/>
                            </a:rPr>
                            <a:t> 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>
                              <a:effectLst/>
                            </a:rPr>
                            <a:t> 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150046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400" u="none" strike="noStrike">
                              <a:effectLst/>
                            </a:rPr>
                            <a:t>1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400" u="none" strike="noStrike">
                              <a:effectLst/>
                            </a:rPr>
                            <a:t>1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2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2205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400" u="none" strike="noStrike">
                              <a:effectLst/>
                            </a:rPr>
                            <a:t>7205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400" u="none" strike="noStrike">
                              <a:effectLst/>
                            </a:rPr>
                            <a:t>51912025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150046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400" u="none" strike="noStrike">
                              <a:effectLst/>
                            </a:rPr>
                            <a:t>1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400" u="none" strike="noStrike">
                              <a:effectLst/>
                            </a:rPr>
                            <a:t>2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2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2233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>
                              <a:effectLst/>
                            </a:rPr>
                            <a:t> 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>
                              <a:effectLst/>
                            </a:rPr>
                            <a:t> 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150046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400" u="none" strike="noStrike">
                              <a:effectLst/>
                            </a:rPr>
                            <a:t>1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400" u="none" strike="noStrike" dirty="0">
                              <a:effectLst/>
                            </a:rPr>
                            <a:t>3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2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2767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>
                              <a:effectLst/>
                            </a:rPr>
                            <a:t> 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>
                              <a:effectLst/>
                            </a:rPr>
                            <a:t> 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150046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400" u="none" strike="noStrike">
                              <a:effectLst/>
                            </a:rPr>
                            <a:t>1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400" u="none" strike="noStrike">
                              <a:effectLst/>
                            </a:rPr>
                            <a:t>1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3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2052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400" u="none" strike="noStrike">
                              <a:effectLst/>
                            </a:rPr>
                            <a:t>7000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400" u="none" strike="noStrike">
                              <a:effectLst/>
                            </a:rPr>
                            <a:t>49000000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  <a:tr h="150046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400" u="none" strike="noStrike">
                              <a:effectLst/>
                            </a:rPr>
                            <a:t>1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400" u="none" strike="noStrike">
                              <a:effectLst/>
                            </a:rPr>
                            <a:t>2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3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2343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>
                              <a:effectLst/>
                            </a:rPr>
                            <a:t> 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>
                              <a:effectLst/>
                            </a:rPr>
                            <a:t> 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extLst>
                      <a:ext uri="{0D108BD9-81ED-4DB2-BD59-A6C34878D82A}">
                        <a16:rowId xmlns:a16="http://schemas.microsoft.com/office/drawing/2014/main" val="10008"/>
                      </a:ext>
                    </a:extLst>
                  </a:tr>
                  <a:tr h="150046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400" u="none" strike="noStrike">
                              <a:effectLst/>
                            </a:rPr>
                            <a:t>1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400" u="none" strike="noStrike">
                              <a:effectLst/>
                            </a:rPr>
                            <a:t>3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3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2605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>
                              <a:effectLst/>
                            </a:rPr>
                            <a:t> 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>
                              <a:effectLst/>
                            </a:rPr>
                            <a:t> 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extLst>
                      <a:ext uri="{0D108BD9-81ED-4DB2-BD59-A6C34878D82A}">
                        <a16:rowId xmlns:a16="http://schemas.microsoft.com/office/drawing/2014/main" val="10009"/>
                      </a:ext>
                    </a:extLst>
                  </a:tr>
                  <a:tr h="150046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400" u="none" strike="noStrike">
                              <a:effectLst/>
                            </a:rPr>
                            <a:t>2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400" u="none" strike="noStrike">
                              <a:effectLst/>
                            </a:rPr>
                            <a:t>1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1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2924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400" u="none" strike="noStrike">
                              <a:effectLst/>
                            </a:rPr>
                            <a:t>9360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400" u="none" strike="noStrike">
                              <a:effectLst/>
                            </a:rPr>
                            <a:t>87609600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extLst>
                      <a:ext uri="{0D108BD9-81ED-4DB2-BD59-A6C34878D82A}">
                        <a16:rowId xmlns:a16="http://schemas.microsoft.com/office/drawing/2014/main" val="10010"/>
                      </a:ext>
                    </a:extLst>
                  </a:tr>
                  <a:tr h="150046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400" u="none" strike="noStrike">
                              <a:effectLst/>
                            </a:rPr>
                            <a:t>2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400" u="none" strike="noStrike">
                              <a:effectLst/>
                            </a:rPr>
                            <a:t>2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1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3310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>
                              <a:effectLst/>
                            </a:rPr>
                            <a:t> 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>
                              <a:effectLst/>
                            </a:rPr>
                            <a:t> 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extLst>
                      <a:ext uri="{0D108BD9-81ED-4DB2-BD59-A6C34878D82A}">
                        <a16:rowId xmlns:a16="http://schemas.microsoft.com/office/drawing/2014/main" val="10011"/>
                      </a:ext>
                    </a:extLst>
                  </a:tr>
                  <a:tr h="150046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400" u="none" strike="noStrike">
                              <a:effectLst/>
                            </a:rPr>
                            <a:t>2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400" u="none" strike="noStrike">
                              <a:effectLst/>
                            </a:rPr>
                            <a:t>3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1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3126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>
                              <a:effectLst/>
                            </a:rPr>
                            <a:t> 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>
                              <a:effectLst/>
                            </a:rPr>
                            <a:t> 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extLst>
                      <a:ext uri="{0D108BD9-81ED-4DB2-BD59-A6C34878D82A}">
                        <a16:rowId xmlns:a16="http://schemas.microsoft.com/office/drawing/2014/main" val="10012"/>
                      </a:ext>
                    </a:extLst>
                  </a:tr>
                  <a:tr h="150046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400" u="none" strike="noStrike">
                              <a:effectLst/>
                            </a:rPr>
                            <a:t>2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400" u="none" strike="noStrike">
                              <a:effectLst/>
                            </a:rPr>
                            <a:t>1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2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2848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400" u="none" strike="noStrike">
                              <a:effectLst/>
                            </a:rPr>
                            <a:t>9153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400" u="none" strike="noStrike">
                              <a:effectLst/>
                            </a:rPr>
                            <a:t>83777409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extLst>
                      <a:ext uri="{0D108BD9-81ED-4DB2-BD59-A6C34878D82A}">
                        <a16:rowId xmlns:a16="http://schemas.microsoft.com/office/drawing/2014/main" val="10013"/>
                      </a:ext>
                    </a:extLst>
                  </a:tr>
                  <a:tr h="150046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400" u="none" strike="noStrike">
                              <a:effectLst/>
                            </a:rPr>
                            <a:t>2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400" u="none" strike="noStrike">
                              <a:effectLst/>
                            </a:rPr>
                            <a:t>2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2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3019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>
                              <a:effectLst/>
                            </a:rPr>
                            <a:t> 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>
                              <a:effectLst/>
                            </a:rPr>
                            <a:t> 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extLst>
                      <a:ext uri="{0D108BD9-81ED-4DB2-BD59-A6C34878D82A}">
                        <a16:rowId xmlns:a16="http://schemas.microsoft.com/office/drawing/2014/main" val="10014"/>
                      </a:ext>
                    </a:extLst>
                  </a:tr>
                  <a:tr h="150046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400" u="none" strike="noStrike">
                              <a:effectLst/>
                            </a:rPr>
                            <a:t>2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400" u="none" strike="noStrike">
                              <a:effectLst/>
                            </a:rPr>
                            <a:t>3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2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3286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>
                              <a:effectLst/>
                            </a:rPr>
                            <a:t> 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>
                              <a:effectLst/>
                            </a:rPr>
                            <a:t> 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extLst>
                      <a:ext uri="{0D108BD9-81ED-4DB2-BD59-A6C34878D82A}">
                        <a16:rowId xmlns:a16="http://schemas.microsoft.com/office/drawing/2014/main" val="10015"/>
                      </a:ext>
                    </a:extLst>
                  </a:tr>
                  <a:tr h="150046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400" u="none" strike="noStrike">
                              <a:effectLst/>
                            </a:rPr>
                            <a:t>2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400" u="none" strike="noStrike">
                              <a:effectLst/>
                            </a:rPr>
                            <a:t>1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3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3605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400" u="none" strike="noStrike">
                              <a:effectLst/>
                            </a:rPr>
                            <a:t>10076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400" u="none" strike="noStrike">
                              <a:effectLst/>
                            </a:rPr>
                            <a:t>101525776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extLst>
                      <a:ext uri="{0D108BD9-81ED-4DB2-BD59-A6C34878D82A}">
                        <a16:rowId xmlns:a16="http://schemas.microsoft.com/office/drawing/2014/main" val="10016"/>
                      </a:ext>
                    </a:extLst>
                  </a:tr>
                  <a:tr h="150046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400" u="none" strike="noStrike">
                              <a:effectLst/>
                            </a:rPr>
                            <a:t>2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400" u="none" strike="noStrike">
                              <a:effectLst/>
                            </a:rPr>
                            <a:t>2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3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3269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>
                              <a:effectLst/>
                            </a:rPr>
                            <a:t> 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>
                              <a:effectLst/>
                            </a:rPr>
                            <a:t> 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extLst>
                      <a:ext uri="{0D108BD9-81ED-4DB2-BD59-A6C34878D82A}">
                        <a16:rowId xmlns:a16="http://schemas.microsoft.com/office/drawing/2014/main" val="10017"/>
                      </a:ext>
                    </a:extLst>
                  </a:tr>
                  <a:tr h="150046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400" u="none" strike="noStrike">
                              <a:effectLst/>
                            </a:rPr>
                            <a:t>2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400" u="none" strike="noStrike">
                              <a:effectLst/>
                            </a:rPr>
                            <a:t>3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3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3202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>
                              <a:effectLst/>
                            </a:rPr>
                            <a:t> 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extLst>
                      <a:ext uri="{0D108BD9-81ED-4DB2-BD59-A6C34878D82A}">
                        <a16:rowId xmlns:a16="http://schemas.microsoft.com/office/drawing/2014/main" val="10018"/>
                      </a:ext>
                    </a:extLst>
                  </a:tr>
                  <a:tr h="150046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400" u="none" strike="noStrike">
                              <a:effectLst/>
                            </a:rPr>
                            <a:t>3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400" u="none" strike="noStrike">
                              <a:effectLst/>
                            </a:rPr>
                            <a:t>1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1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2648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400" u="none" strike="noStrike">
                              <a:effectLst/>
                            </a:rPr>
                            <a:t>8101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400" u="none" strike="noStrike">
                              <a:effectLst/>
                            </a:rPr>
                            <a:t>65626201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extLst>
                      <a:ext uri="{0D108BD9-81ED-4DB2-BD59-A6C34878D82A}">
                        <a16:rowId xmlns:a16="http://schemas.microsoft.com/office/drawing/2014/main" val="10019"/>
                      </a:ext>
                    </a:extLst>
                  </a:tr>
                  <a:tr h="150046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400" u="none" strike="noStrike">
                              <a:effectLst/>
                            </a:rPr>
                            <a:t>3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400" u="none" strike="noStrike">
                              <a:effectLst/>
                            </a:rPr>
                            <a:t>2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1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2186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>
                              <a:effectLst/>
                            </a:rPr>
                            <a:t> 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>
                              <a:effectLst/>
                            </a:rPr>
                            <a:t> 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extLst>
                      <a:ext uri="{0D108BD9-81ED-4DB2-BD59-A6C34878D82A}">
                        <a16:rowId xmlns:a16="http://schemas.microsoft.com/office/drawing/2014/main" val="10020"/>
                      </a:ext>
                    </a:extLst>
                  </a:tr>
                  <a:tr h="150046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400" u="none" strike="noStrike">
                              <a:effectLst/>
                            </a:rPr>
                            <a:t>3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400" u="none" strike="noStrike">
                              <a:effectLst/>
                            </a:rPr>
                            <a:t>3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1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3267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>
                              <a:effectLst/>
                            </a:rPr>
                            <a:t> 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>
                              <a:effectLst/>
                            </a:rPr>
                            <a:t> 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extLst>
                      <a:ext uri="{0D108BD9-81ED-4DB2-BD59-A6C34878D82A}">
                        <a16:rowId xmlns:a16="http://schemas.microsoft.com/office/drawing/2014/main" val="10021"/>
                      </a:ext>
                    </a:extLst>
                  </a:tr>
                  <a:tr h="150046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400" u="none" strike="noStrike">
                              <a:effectLst/>
                            </a:rPr>
                            <a:t>3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400" u="none" strike="noStrike">
                              <a:effectLst/>
                            </a:rPr>
                            <a:t>1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2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2795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400" u="none" strike="noStrike">
                              <a:effectLst/>
                            </a:rPr>
                            <a:t>9014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400" u="none" strike="noStrike">
                              <a:effectLst/>
                            </a:rPr>
                            <a:t>81252196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extLst>
                      <a:ext uri="{0D108BD9-81ED-4DB2-BD59-A6C34878D82A}">
                        <a16:rowId xmlns:a16="http://schemas.microsoft.com/office/drawing/2014/main" val="10022"/>
                      </a:ext>
                    </a:extLst>
                  </a:tr>
                  <a:tr h="150046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400" u="none" strike="noStrike">
                              <a:effectLst/>
                            </a:rPr>
                            <a:t>3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400" u="none" strike="noStrike">
                              <a:effectLst/>
                            </a:rPr>
                            <a:t>2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2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2219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>
                              <a:effectLst/>
                            </a:rPr>
                            <a:t> 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>
                              <a:effectLst/>
                            </a:rPr>
                            <a:t> 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extLst>
                      <a:ext uri="{0D108BD9-81ED-4DB2-BD59-A6C34878D82A}">
                        <a16:rowId xmlns:a16="http://schemas.microsoft.com/office/drawing/2014/main" val="10023"/>
                      </a:ext>
                    </a:extLst>
                  </a:tr>
                  <a:tr h="150046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400" u="none" strike="noStrike">
                              <a:effectLst/>
                            </a:rPr>
                            <a:t>3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400" u="none" strike="noStrike">
                              <a:effectLst/>
                            </a:rPr>
                            <a:t>3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2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4000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>
                              <a:effectLst/>
                            </a:rPr>
                            <a:t> 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>
                              <a:effectLst/>
                            </a:rPr>
                            <a:t> 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extLst>
                      <a:ext uri="{0D108BD9-81ED-4DB2-BD59-A6C34878D82A}">
                        <a16:rowId xmlns:a16="http://schemas.microsoft.com/office/drawing/2014/main" val="10024"/>
                      </a:ext>
                    </a:extLst>
                  </a:tr>
                  <a:tr h="150046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400" u="none" strike="noStrike">
                              <a:effectLst/>
                            </a:rPr>
                            <a:t>3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400" u="none" strike="noStrike">
                              <a:effectLst/>
                            </a:rPr>
                            <a:t>1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3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2857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400" u="none" strike="noStrike">
                              <a:effectLst/>
                            </a:rPr>
                            <a:t>9462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400" u="none" strike="noStrike">
                              <a:effectLst/>
                            </a:rPr>
                            <a:t>89529444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extLst>
                      <a:ext uri="{0D108BD9-81ED-4DB2-BD59-A6C34878D82A}">
                        <a16:rowId xmlns:a16="http://schemas.microsoft.com/office/drawing/2014/main" val="10025"/>
                      </a:ext>
                    </a:extLst>
                  </a:tr>
                  <a:tr h="150046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400" u="none" strike="noStrike">
                              <a:effectLst/>
                            </a:rPr>
                            <a:t>3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400" u="none" strike="noStrike">
                              <a:effectLst/>
                            </a:rPr>
                            <a:t>2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3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2829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>
                              <a:effectLst/>
                            </a:rPr>
                            <a:t> 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>
                              <a:effectLst/>
                            </a:rPr>
                            <a:t> 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extLst>
                      <a:ext uri="{0D108BD9-81ED-4DB2-BD59-A6C34878D82A}">
                        <a16:rowId xmlns:a16="http://schemas.microsoft.com/office/drawing/2014/main" val="10026"/>
                      </a:ext>
                    </a:extLst>
                  </a:tr>
                  <a:tr h="150046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400" u="none" strike="noStrike">
                              <a:effectLst/>
                            </a:rPr>
                            <a:t>3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400" u="none" strike="noStrike">
                              <a:effectLst/>
                            </a:rPr>
                            <a:t>3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3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3776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>
                              <a:effectLst/>
                            </a:rPr>
                            <a:t> 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>
                              <a:effectLst/>
                            </a:rPr>
                            <a:t> 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extLst>
                      <a:ext uri="{0D108BD9-81ED-4DB2-BD59-A6C34878D82A}">
                        <a16:rowId xmlns:a16="http://schemas.microsoft.com/office/drawing/2014/main" val="10027"/>
                      </a:ext>
                    </a:extLst>
                  </a:tr>
                  <a:tr h="612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 smtClean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marL="0" marR="0" indent="0" algn="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chr m:val="∑"/>
                                    <m:ctrlP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  <m:t>=1;</m:t>
                                    </m:r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sup>
                                  <m:e>
                                    <m:sSup>
                                      <m:sSupPr>
                                        <m:ctrlPr>
                                          <a:rPr lang="pt-BR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sSub>
                                          <m:sSubPr>
                                            <m:ctrlPr>
                                              <a:rPr lang="pt-BR" sz="1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pt-BR" sz="1400" i="1">
                                                <a:latin typeface="Cambria Math" panose="02040503050406030204" pitchFamily="18" charset="0"/>
                                              </a:rPr>
                                              <m:t>𝑌</m:t>
                                            </m:r>
                                          </m:e>
                                          <m:sub>
                                            <m:r>
                                              <a:rPr lang="pt-BR" sz="1400" i="1" smtClean="0">
                                                <a:latin typeface="Cambria Math" panose="02040503050406030204" pitchFamily="18" charset="0"/>
                                              </a:rPr>
                                              <m:t>.</m:t>
                                            </m:r>
                                            <m:r>
                                              <a:rPr lang="pt-BR" sz="1400" i="1">
                                                <a:latin typeface="Cambria Math" panose="02040503050406030204" pitchFamily="18" charset="0"/>
                                              </a:rPr>
                                              <m:t>𝑗𝑘</m:t>
                                            </m:r>
                                          </m:sub>
                                        </m:sSub>
                                      </m:e>
                                      <m:sup>
                                        <m:r>
                                          <a:rPr lang="pt-BR" sz="14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nary>
                                <m:r>
                                  <a:rPr lang="pt-BR" sz="14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m:rPr>
                                    <m:nor/>
                                  </m:rPr>
                                  <a:rPr lang="pt-BR" sz="1400" u="none" strike="noStrike" dirty="0" smtClean="0">
                                    <a:effectLst/>
                                  </a:rPr>
                                  <m:t>650593260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extLst>
                      <a:ext uri="{0D108BD9-81ED-4DB2-BD59-A6C34878D82A}">
                        <a16:rowId xmlns:a16="http://schemas.microsoft.com/office/drawing/2014/main" val="1002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ela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88428021"/>
                  </p:ext>
                </p:extLst>
              </p:nvPr>
            </p:nvGraphicFramePr>
            <p:xfrm>
              <a:off x="5412509" y="16630"/>
              <a:ext cx="6024148" cy="6815399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972000"/>
                    <a:gridCol w="720000"/>
                    <a:gridCol w="756000"/>
                    <a:gridCol w="1044000"/>
                    <a:gridCol w="480148"/>
                    <a:gridCol w="2052000"/>
                  </a:tblGrid>
                  <a:tr h="238007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b="0" i="0" u="none" strike="noStrike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</a:rPr>
                            <a:t>Experimento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>
                              <a:effectLst/>
                            </a:rPr>
                            <a:t>Genótipo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>
                              <a:effectLst/>
                            </a:rPr>
                            <a:t>Repetição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>
                              <a:effectLst/>
                            </a:rPr>
                            <a:t>Produtividade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502" marR="7502" marT="7502" marB="0" anchor="b">
                        <a:blipFill rotWithShape="0">
                          <a:blip r:embed="rId3"/>
                          <a:stretch>
                            <a:fillRect l="-727848" t="-12821" r="-429114" b="-27743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502" marR="7502" marT="7502" marB="0" anchor="b">
                        <a:blipFill rotWithShape="0">
                          <a:blip r:embed="rId3"/>
                          <a:stretch>
                            <a:fillRect l="-194065" t="-12821" r="-593" b="-2774359"/>
                          </a:stretch>
                        </a:blipFill>
                      </a:tcPr>
                    </a:tc>
                  </a:tr>
                  <a:tr h="220862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400" u="none" strike="noStrike">
                              <a:effectLst/>
                            </a:rPr>
                            <a:t>1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400" u="none" strike="noStrike" dirty="0">
                              <a:effectLst/>
                            </a:rPr>
                            <a:t>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1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1967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400" u="none" strike="noStrike">
                              <a:effectLst/>
                            </a:rPr>
                            <a:t>6353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400" u="none" strike="noStrike">
                              <a:effectLst/>
                            </a:rPr>
                            <a:t>40360609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b"/>
                    </a:tc>
                  </a:tr>
                  <a:tr h="220862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400" u="none" strike="noStrike">
                              <a:effectLst/>
                            </a:rPr>
                            <a:t>1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400" u="none" strike="noStrike">
                              <a:effectLst/>
                            </a:rPr>
                            <a:t>2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1886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>
                              <a:effectLst/>
                            </a:rPr>
                            <a:t> 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>
                              <a:effectLst/>
                            </a:rPr>
                            <a:t> 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b"/>
                    </a:tc>
                  </a:tr>
                  <a:tr h="220862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400" u="none" strike="noStrike">
                              <a:effectLst/>
                            </a:rPr>
                            <a:t>1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400" u="none" strike="noStrike">
                              <a:effectLst/>
                            </a:rPr>
                            <a:t>3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1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2500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>
                              <a:effectLst/>
                            </a:rPr>
                            <a:t> 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>
                              <a:effectLst/>
                            </a:rPr>
                            <a:t> 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b"/>
                    </a:tc>
                  </a:tr>
                  <a:tr h="220862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400" u="none" strike="noStrike">
                              <a:effectLst/>
                            </a:rPr>
                            <a:t>1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400" u="none" strike="noStrike">
                              <a:effectLst/>
                            </a:rPr>
                            <a:t>1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2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2205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400" u="none" strike="noStrike">
                              <a:effectLst/>
                            </a:rPr>
                            <a:t>7205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400" u="none" strike="noStrike">
                              <a:effectLst/>
                            </a:rPr>
                            <a:t>51912025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b"/>
                    </a:tc>
                  </a:tr>
                  <a:tr h="220862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400" u="none" strike="noStrike">
                              <a:effectLst/>
                            </a:rPr>
                            <a:t>1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400" u="none" strike="noStrike">
                              <a:effectLst/>
                            </a:rPr>
                            <a:t>2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2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2233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>
                              <a:effectLst/>
                            </a:rPr>
                            <a:t> 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>
                              <a:effectLst/>
                            </a:rPr>
                            <a:t> 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b"/>
                    </a:tc>
                  </a:tr>
                  <a:tr h="220862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400" u="none" strike="noStrike">
                              <a:effectLst/>
                            </a:rPr>
                            <a:t>1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400" u="none" strike="noStrike" dirty="0">
                              <a:effectLst/>
                            </a:rPr>
                            <a:t>3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2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2767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>
                              <a:effectLst/>
                            </a:rPr>
                            <a:t> 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>
                              <a:effectLst/>
                            </a:rPr>
                            <a:t> 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b"/>
                    </a:tc>
                  </a:tr>
                  <a:tr h="220862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400" u="none" strike="noStrike">
                              <a:effectLst/>
                            </a:rPr>
                            <a:t>1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400" u="none" strike="noStrike">
                              <a:effectLst/>
                            </a:rPr>
                            <a:t>1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3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2052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400" u="none" strike="noStrike">
                              <a:effectLst/>
                            </a:rPr>
                            <a:t>7000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400" u="none" strike="noStrike">
                              <a:effectLst/>
                            </a:rPr>
                            <a:t>49000000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b"/>
                    </a:tc>
                  </a:tr>
                  <a:tr h="220862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400" u="none" strike="noStrike">
                              <a:effectLst/>
                            </a:rPr>
                            <a:t>1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400" u="none" strike="noStrike">
                              <a:effectLst/>
                            </a:rPr>
                            <a:t>2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3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2343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>
                              <a:effectLst/>
                            </a:rPr>
                            <a:t> 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>
                              <a:effectLst/>
                            </a:rPr>
                            <a:t> 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b"/>
                    </a:tc>
                  </a:tr>
                  <a:tr h="220862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400" u="none" strike="noStrike">
                              <a:effectLst/>
                            </a:rPr>
                            <a:t>1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400" u="none" strike="noStrike">
                              <a:effectLst/>
                            </a:rPr>
                            <a:t>3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3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2605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>
                              <a:effectLst/>
                            </a:rPr>
                            <a:t> 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>
                              <a:effectLst/>
                            </a:rPr>
                            <a:t> 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b"/>
                    </a:tc>
                  </a:tr>
                  <a:tr h="220862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400" u="none" strike="noStrike">
                              <a:effectLst/>
                            </a:rPr>
                            <a:t>2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400" u="none" strike="noStrike">
                              <a:effectLst/>
                            </a:rPr>
                            <a:t>1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1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2924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400" u="none" strike="noStrike">
                              <a:effectLst/>
                            </a:rPr>
                            <a:t>9360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400" u="none" strike="noStrike">
                              <a:effectLst/>
                            </a:rPr>
                            <a:t>87609600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b"/>
                    </a:tc>
                  </a:tr>
                  <a:tr h="220862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400" u="none" strike="noStrike">
                              <a:effectLst/>
                            </a:rPr>
                            <a:t>2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400" u="none" strike="noStrike">
                              <a:effectLst/>
                            </a:rPr>
                            <a:t>2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1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3310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>
                              <a:effectLst/>
                            </a:rPr>
                            <a:t> 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>
                              <a:effectLst/>
                            </a:rPr>
                            <a:t> 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b"/>
                    </a:tc>
                  </a:tr>
                  <a:tr h="220862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400" u="none" strike="noStrike">
                              <a:effectLst/>
                            </a:rPr>
                            <a:t>2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400" u="none" strike="noStrike">
                              <a:effectLst/>
                            </a:rPr>
                            <a:t>3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1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3126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>
                              <a:effectLst/>
                            </a:rPr>
                            <a:t> 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>
                              <a:effectLst/>
                            </a:rPr>
                            <a:t> 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b"/>
                    </a:tc>
                  </a:tr>
                  <a:tr h="220862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400" u="none" strike="noStrike">
                              <a:effectLst/>
                            </a:rPr>
                            <a:t>2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400" u="none" strike="noStrike">
                              <a:effectLst/>
                            </a:rPr>
                            <a:t>1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2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2848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400" u="none" strike="noStrike">
                              <a:effectLst/>
                            </a:rPr>
                            <a:t>9153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400" u="none" strike="noStrike">
                              <a:effectLst/>
                            </a:rPr>
                            <a:t>83777409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b"/>
                    </a:tc>
                  </a:tr>
                  <a:tr h="220862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400" u="none" strike="noStrike">
                              <a:effectLst/>
                            </a:rPr>
                            <a:t>2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400" u="none" strike="noStrike">
                              <a:effectLst/>
                            </a:rPr>
                            <a:t>2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2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3019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>
                              <a:effectLst/>
                            </a:rPr>
                            <a:t> 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>
                              <a:effectLst/>
                            </a:rPr>
                            <a:t> 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b"/>
                    </a:tc>
                  </a:tr>
                  <a:tr h="220862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400" u="none" strike="noStrike">
                              <a:effectLst/>
                            </a:rPr>
                            <a:t>2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400" u="none" strike="noStrike">
                              <a:effectLst/>
                            </a:rPr>
                            <a:t>3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2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3286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>
                              <a:effectLst/>
                            </a:rPr>
                            <a:t> 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>
                              <a:effectLst/>
                            </a:rPr>
                            <a:t> 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b"/>
                    </a:tc>
                  </a:tr>
                  <a:tr h="220862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400" u="none" strike="noStrike">
                              <a:effectLst/>
                            </a:rPr>
                            <a:t>2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400" u="none" strike="noStrike">
                              <a:effectLst/>
                            </a:rPr>
                            <a:t>1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3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3605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400" u="none" strike="noStrike">
                              <a:effectLst/>
                            </a:rPr>
                            <a:t>10076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400" u="none" strike="noStrike">
                              <a:effectLst/>
                            </a:rPr>
                            <a:t>101525776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b"/>
                    </a:tc>
                  </a:tr>
                  <a:tr h="220862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400" u="none" strike="noStrike">
                              <a:effectLst/>
                            </a:rPr>
                            <a:t>2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400" u="none" strike="noStrike">
                              <a:effectLst/>
                            </a:rPr>
                            <a:t>2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3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3269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>
                              <a:effectLst/>
                            </a:rPr>
                            <a:t> 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>
                              <a:effectLst/>
                            </a:rPr>
                            <a:t> 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b"/>
                    </a:tc>
                  </a:tr>
                  <a:tr h="220862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400" u="none" strike="noStrike">
                              <a:effectLst/>
                            </a:rPr>
                            <a:t>2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400" u="none" strike="noStrike">
                              <a:effectLst/>
                            </a:rPr>
                            <a:t>3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3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3202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>
                              <a:effectLst/>
                            </a:rPr>
                            <a:t> 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b"/>
                    </a:tc>
                  </a:tr>
                  <a:tr h="220862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400" u="none" strike="noStrike">
                              <a:effectLst/>
                            </a:rPr>
                            <a:t>3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400" u="none" strike="noStrike">
                              <a:effectLst/>
                            </a:rPr>
                            <a:t>1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1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2648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400" u="none" strike="noStrike">
                              <a:effectLst/>
                            </a:rPr>
                            <a:t>8101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400" u="none" strike="noStrike">
                              <a:effectLst/>
                            </a:rPr>
                            <a:t>65626201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b"/>
                    </a:tc>
                  </a:tr>
                  <a:tr h="220862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400" u="none" strike="noStrike">
                              <a:effectLst/>
                            </a:rPr>
                            <a:t>3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400" u="none" strike="noStrike">
                              <a:effectLst/>
                            </a:rPr>
                            <a:t>2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1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2186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>
                              <a:effectLst/>
                            </a:rPr>
                            <a:t> 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>
                              <a:effectLst/>
                            </a:rPr>
                            <a:t> 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b"/>
                    </a:tc>
                  </a:tr>
                  <a:tr h="220862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400" u="none" strike="noStrike">
                              <a:effectLst/>
                            </a:rPr>
                            <a:t>3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400" u="none" strike="noStrike">
                              <a:effectLst/>
                            </a:rPr>
                            <a:t>3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1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3267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>
                              <a:effectLst/>
                            </a:rPr>
                            <a:t> 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>
                              <a:effectLst/>
                            </a:rPr>
                            <a:t> 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b"/>
                    </a:tc>
                  </a:tr>
                  <a:tr h="220862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400" u="none" strike="noStrike">
                              <a:effectLst/>
                            </a:rPr>
                            <a:t>3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400" u="none" strike="noStrike">
                              <a:effectLst/>
                            </a:rPr>
                            <a:t>1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2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2795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400" u="none" strike="noStrike">
                              <a:effectLst/>
                            </a:rPr>
                            <a:t>9014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400" u="none" strike="noStrike">
                              <a:effectLst/>
                            </a:rPr>
                            <a:t>81252196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b"/>
                    </a:tc>
                  </a:tr>
                  <a:tr h="220862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400" u="none" strike="noStrike">
                              <a:effectLst/>
                            </a:rPr>
                            <a:t>3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400" u="none" strike="noStrike">
                              <a:effectLst/>
                            </a:rPr>
                            <a:t>2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2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2219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>
                              <a:effectLst/>
                            </a:rPr>
                            <a:t> 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>
                              <a:effectLst/>
                            </a:rPr>
                            <a:t> 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b"/>
                    </a:tc>
                  </a:tr>
                  <a:tr h="220862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400" u="none" strike="noStrike">
                              <a:effectLst/>
                            </a:rPr>
                            <a:t>3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400" u="none" strike="noStrike">
                              <a:effectLst/>
                            </a:rPr>
                            <a:t>3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2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4000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>
                              <a:effectLst/>
                            </a:rPr>
                            <a:t> 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>
                              <a:effectLst/>
                            </a:rPr>
                            <a:t> 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b"/>
                    </a:tc>
                  </a:tr>
                  <a:tr h="220862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400" u="none" strike="noStrike">
                              <a:effectLst/>
                            </a:rPr>
                            <a:t>3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400" u="none" strike="noStrike">
                              <a:effectLst/>
                            </a:rPr>
                            <a:t>1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3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2857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400" u="none" strike="noStrike">
                              <a:effectLst/>
                            </a:rPr>
                            <a:t>9462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400" u="none" strike="noStrike">
                              <a:effectLst/>
                            </a:rPr>
                            <a:t>89529444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b"/>
                    </a:tc>
                  </a:tr>
                  <a:tr h="220862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400" u="none" strike="noStrike">
                              <a:effectLst/>
                            </a:rPr>
                            <a:t>3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400" u="none" strike="noStrike">
                              <a:effectLst/>
                            </a:rPr>
                            <a:t>2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3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2829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>
                              <a:effectLst/>
                            </a:rPr>
                            <a:t> 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>
                              <a:effectLst/>
                            </a:rPr>
                            <a:t> 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b"/>
                    </a:tc>
                  </a:tr>
                  <a:tr h="220862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400" u="none" strike="noStrike">
                              <a:effectLst/>
                            </a:rPr>
                            <a:t>3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400" u="none" strike="noStrike">
                              <a:effectLst/>
                            </a:rPr>
                            <a:t>3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3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3776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>
                              <a:effectLst/>
                            </a:rPr>
                            <a:t> 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>
                              <a:effectLst/>
                            </a:rPr>
                            <a:t> 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b"/>
                    </a:tc>
                  </a:tr>
                  <a:tr h="614118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 smtClean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502" marR="7502" marT="7502" marB="0" anchor="b">
                        <a:blipFill rotWithShape="0">
                          <a:blip r:embed="rId3"/>
                          <a:stretch>
                            <a:fillRect l="-194065" t="-1012871" r="-593" b="-1980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ela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43538377"/>
                  </p:ext>
                </p:extLst>
              </p:nvPr>
            </p:nvGraphicFramePr>
            <p:xfrm>
              <a:off x="166784" y="1221633"/>
              <a:ext cx="4959397" cy="2571111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270477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22964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22964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22964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19050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 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 gridSpan="3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 </a:t>
                          </a:r>
                          <a:r>
                            <a:rPr lang="pt-BR" sz="1800" u="none" strike="noStrike" dirty="0" smtClean="0">
                              <a:effectLst/>
                            </a:rPr>
                            <a:t>Ambientes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 hMerge="1">
                      <a:txBody>
                        <a:bodyPr/>
                        <a:lstStyle/>
                        <a:p>
                          <a:pPr algn="l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 hMerge="1">
                      <a:txBody>
                        <a:bodyPr/>
                        <a:lstStyle/>
                        <a:p>
                          <a:pPr algn="l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>
                              <a:effectLst/>
                            </a:rPr>
                            <a:t>Genótipos</a:t>
                          </a:r>
                          <a:endParaRPr lang="pt-B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A1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A2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>
                              <a:effectLst/>
                            </a:rPr>
                            <a:t>A3</a:t>
                          </a:r>
                          <a:endParaRPr lang="pt-B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>
                              <a:effectLst/>
                            </a:rPr>
                            <a:t>1</a:t>
                          </a:r>
                          <a:endParaRPr lang="pt-B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6224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9377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>
                              <a:effectLst/>
                            </a:rPr>
                            <a:t>8300</a:t>
                          </a:r>
                          <a:endParaRPr lang="pt-B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>
                              <a:effectLst/>
                            </a:rPr>
                            <a:t>2</a:t>
                          </a:r>
                          <a:endParaRPr lang="pt-B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6462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9598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>
                              <a:effectLst/>
                            </a:rPr>
                            <a:t>7234</a:t>
                          </a:r>
                          <a:endParaRPr lang="pt-B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>
                              <a:effectLst/>
                            </a:rPr>
                            <a:t>3</a:t>
                          </a:r>
                          <a:endParaRPr lang="pt-B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7872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9614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11043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800" i="1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pt-BR" sz="1800" i="1" smtClean="0"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  <m:r>
                                      <a:rPr lang="pt-BR" sz="18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pt-BR" sz="1800" b="0" i="1" smtClean="0"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20558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28589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26577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pt-BR" sz="1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8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pt-BR" sz="1800" i="1" smtClean="0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  <m:r>
                                    <a:rPr lang="pt-BR" sz="18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</m:sub>
                              </m:sSub>
                            </m:oMath>
                          </a14:m>
                          <a:r>
                            <a:rPr lang="pt-BR" sz="1800" u="none" strike="noStrike" dirty="0">
                              <a:effectLst/>
                            </a:rPr>
                            <a:t>)²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422631364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817330921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706336929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540000">
                    <a:tc gridSpan="4">
                      <a:txBody>
                        <a:bodyPr/>
                        <a:lstStyle/>
                        <a:p>
                          <a:pPr algn="ctr" fontAlgn="b"/>
                          <a14:m>
                            <m:oMath xmlns:m="http://schemas.openxmlformats.org/officeDocument/2006/math">
                              <m:nary>
                                <m:naryPr>
                                  <m:chr m:val="∑"/>
                                  <m:limLoc m:val="subSup"/>
                                  <m:ctrlPr>
                                    <a:rPr lang="pt-BR" sz="1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1"/>
                                    </m:rP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pt-BR" sz="1800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pt-BR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lang="pt-BR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1800" i="1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pt-BR" sz="1800" i="1" smtClean="0">
                                              <a:latin typeface="Cambria Math" panose="02040503050406030204" pitchFamily="18" charset="0"/>
                                            </a:rPr>
                                            <m:t>.</m:t>
                                          </m:r>
                                          <m:r>
                                            <a:rPr lang="pt-BR" sz="1800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  <m:r>
                                            <a:rPr lang="pt-BR" sz="1800" b="0" i="1" smtClean="0">
                                              <a:latin typeface="Cambria Math" panose="02040503050406030204" pitchFamily="18" charset="0"/>
                                            </a:rPr>
                                            <m:t>.</m:t>
                                          </m:r>
                                        </m:sub>
                                      </m:sSub>
                                    </m:e>
                                    <m:sup>
                                      <m:r>
                                        <a:rPr lang="pt-BR" sz="18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oMath>
                          </a14:m>
                          <a:r>
                            <a:rPr lang="pt-BR" sz="18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= 1946299214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 hMerge="1"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 hMerge="1">
                      <a:txBody>
                        <a:bodyPr/>
                        <a:lstStyle/>
                        <a:p>
                          <a:pPr algn="r" fontAlgn="b"/>
                          <a:endParaRPr lang="pt-BR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 hMerge="1"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ela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43538377"/>
                  </p:ext>
                </p:extLst>
              </p:nvPr>
            </p:nvGraphicFramePr>
            <p:xfrm>
              <a:off x="166784" y="1221633"/>
              <a:ext cx="4959397" cy="2571111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270477"/>
                    <a:gridCol w="1229640"/>
                    <a:gridCol w="1229640"/>
                    <a:gridCol w="1229640"/>
                  </a:tblGrid>
                  <a:tr h="28384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 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 gridSpan="3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 </a:t>
                          </a:r>
                          <a:r>
                            <a:rPr lang="pt-BR" sz="1800" u="none" strike="noStrike" dirty="0" smtClean="0">
                              <a:effectLst/>
                            </a:rPr>
                            <a:t>Ambientes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 hMerge="1">
                      <a:txBody>
                        <a:bodyPr/>
                        <a:lstStyle/>
                        <a:p>
                          <a:pPr algn="l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 hMerge="1">
                      <a:txBody>
                        <a:bodyPr/>
                        <a:lstStyle/>
                        <a:p>
                          <a:pPr algn="l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</a:tr>
                  <a:tr h="28384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>
                              <a:effectLst/>
                            </a:rPr>
                            <a:t>Genótipos</a:t>
                          </a:r>
                          <a:endParaRPr lang="pt-B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A1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A2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>
                              <a:effectLst/>
                            </a:rPr>
                            <a:t>A3</a:t>
                          </a:r>
                          <a:endParaRPr lang="pt-B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</a:tr>
                  <a:tr h="28384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>
                              <a:effectLst/>
                            </a:rPr>
                            <a:t>1</a:t>
                          </a:r>
                          <a:endParaRPr lang="pt-B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6224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9377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>
                              <a:effectLst/>
                            </a:rPr>
                            <a:t>8300</a:t>
                          </a:r>
                          <a:endParaRPr lang="pt-B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</a:tr>
                  <a:tr h="28384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>
                              <a:effectLst/>
                            </a:rPr>
                            <a:t>2</a:t>
                          </a:r>
                          <a:endParaRPr lang="pt-B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6462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9598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>
                              <a:effectLst/>
                            </a:rPr>
                            <a:t>7234</a:t>
                          </a:r>
                          <a:endParaRPr lang="pt-B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</a:tr>
                  <a:tr h="28384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>
                              <a:effectLst/>
                            </a:rPr>
                            <a:t>3</a:t>
                          </a:r>
                          <a:endParaRPr lang="pt-B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7872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9614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11043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</a:tr>
                  <a:tr h="305943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9525" marR="9525" marT="9525" marB="0" anchor="ctr">
                        <a:blipFill rotWithShape="0">
                          <a:blip r:embed="rId4"/>
                          <a:stretch>
                            <a:fillRect l="-478" t="-478431" r="-290431" b="-46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20558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28589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26577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</a:tr>
                  <a:tr h="305943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9525" marR="9525" marT="9525" marB="0" anchor="ctr">
                        <a:blipFill rotWithShape="0">
                          <a:blip r:embed="rId4"/>
                          <a:stretch>
                            <a:fillRect l="-478" t="-590000" r="-290431" b="-376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422631364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817330921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706336929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</a:tr>
                  <a:tr h="540000">
                    <a:tc gridSpan="4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9525" marR="9525" marT="9525" marB="0" anchor="ctr">
                        <a:blipFill rotWithShape="0">
                          <a:blip r:embed="rId4"/>
                          <a:stretch>
                            <a:fillRect l="-123" t="-387640" r="-246" b="-111236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 hMerge="1">
                      <a:txBody>
                        <a:bodyPr/>
                        <a:lstStyle/>
                        <a:p>
                          <a:pPr algn="r" fontAlgn="b"/>
                          <a:endParaRPr lang="pt-BR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 hMerge="1"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ixaDeTexto 11"/>
              <p:cNvSpPr txBox="1"/>
              <p:nvPr/>
            </p:nvSpPr>
            <p:spPr>
              <a:xfrm>
                <a:off x="166784" y="5070763"/>
                <a:ext cx="4266671" cy="51270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𝑆𝑄𝐵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pt-BR" dirty="0"/>
                            <m:t>650593260</m:t>
                          </m:r>
                          <m:r>
                            <m:rPr>
                              <m:nor/>
                            </m:rPr>
                            <a:rPr lang="pt-BR" dirty="0">
                              <a:solidFill>
                                <a:srgbClr val="000000"/>
                              </a:solidFill>
                              <a:latin typeface="Calibri" panose="020F0502020204030204" pitchFamily="34" charset="0"/>
                            </a:rPr>
                            <m:t> </m:t>
                          </m:r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− 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pt-BR" dirty="0">
                              <a:solidFill>
                                <a:srgbClr val="000000"/>
                              </a:solidFill>
                              <a:latin typeface="Calibri" panose="020F0502020204030204" pitchFamily="34" charset="0"/>
                            </a:rPr>
                            <m:t>1946299214 </m:t>
                          </m:r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den>
                      </m:f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2" name="CaixaDeTexto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784" y="5070763"/>
                <a:ext cx="4266671" cy="512704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ixaDeTexto 12"/>
              <p:cNvSpPr txBox="1"/>
              <p:nvPr/>
            </p:nvSpPr>
            <p:spPr>
              <a:xfrm>
                <a:off x="757381" y="5999103"/>
                <a:ext cx="3288145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200" i="1">
                          <a:latin typeface="Cambria Math" panose="02040503050406030204" pitchFamily="18" charset="0"/>
                        </a:rPr>
                        <m:t>𝑆𝑄𝐵</m:t>
                      </m:r>
                      <m:r>
                        <a:rPr lang="pt-BR" sz="3200" i="1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pt-BR" sz="3200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m:rPr>
                          <m:nor/>
                        </m:rPr>
                        <a:rPr lang="pt-BR" sz="3200" b="0" i="0" smtClean="0">
                          <a:latin typeface="Cambria Math" panose="02040503050406030204" pitchFamily="18" charset="0"/>
                        </a:rPr>
                        <m:t> = </m:t>
                      </m:r>
                      <m:r>
                        <m:rPr>
                          <m:nor/>
                        </m:rPr>
                        <a:rPr lang="pt-BR" sz="3200"/>
                        <m:t>608952</m:t>
                      </m:r>
                    </m:oMath>
                  </m:oMathPara>
                </a14:m>
                <a:endParaRPr lang="pt-BR" sz="3200" dirty="0"/>
              </a:p>
            </p:txBody>
          </p:sp>
        </mc:Choice>
        <mc:Fallback xmlns="">
          <p:sp>
            <p:nvSpPr>
              <p:cNvPr id="13" name="CaixaDeTexto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381" y="5999103"/>
                <a:ext cx="3288145" cy="492443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44025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>
            <a:spLocks noGrp="1"/>
          </p:cNvSpPr>
          <p:nvPr>
            <p:ph type="title"/>
          </p:nvPr>
        </p:nvSpPr>
        <p:spPr>
          <a:xfrm>
            <a:off x="166783" y="83128"/>
            <a:ext cx="11664999" cy="1043709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pt-BR" sz="2800" dirty="0" smtClean="0"/>
              <a:t>SOMAS DE QUADRADO DE AMBIENTES</a:t>
            </a:r>
            <a:endParaRPr lang="pt-BR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ixaDeTexto 10"/>
              <p:cNvSpPr txBox="1"/>
              <p:nvPr/>
            </p:nvSpPr>
            <p:spPr>
              <a:xfrm>
                <a:off x="4258493" y="2540886"/>
                <a:ext cx="4266671" cy="64838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𝑆𝑄𝐴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subSup"/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r>
                                        <a:rPr lang="pt-BR" i="1" smtClean="0">
                                          <a:latin typeface="Cambria Math" panose="02040503050406030204" pitchFamily="18" charset="0"/>
                                        </a:rPr>
                                        <m:t>.</m:t>
                                      </m:r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pt-BR" i="1" smtClean="0">
                                          <a:latin typeface="Cambria Math" panose="02040503050406030204" pitchFamily="18" charset="0"/>
                                        </a:rPr>
                                        <m:t>.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𝑔𝑟</m:t>
                          </m:r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1" name="CaixaDeTexto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8493" y="2540886"/>
                <a:ext cx="4266671" cy="648383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ela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15898262"/>
                  </p:ext>
                </p:extLst>
              </p:nvPr>
            </p:nvGraphicFramePr>
            <p:xfrm>
              <a:off x="166783" y="2091842"/>
              <a:ext cx="4830089" cy="2571111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23735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197579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197579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197579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19050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 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 gridSpan="3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 </a:t>
                          </a:r>
                          <a:r>
                            <a:rPr lang="pt-BR" sz="1800" u="none" strike="noStrike" dirty="0" smtClean="0">
                              <a:effectLst/>
                            </a:rPr>
                            <a:t>Ambientes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 hMerge="1">
                      <a:txBody>
                        <a:bodyPr/>
                        <a:lstStyle/>
                        <a:p>
                          <a:pPr algn="l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 hMerge="1">
                      <a:txBody>
                        <a:bodyPr/>
                        <a:lstStyle/>
                        <a:p>
                          <a:pPr algn="l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>
                              <a:effectLst/>
                            </a:rPr>
                            <a:t>Genótipos</a:t>
                          </a:r>
                          <a:endParaRPr lang="pt-B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A1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A2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>
                              <a:effectLst/>
                            </a:rPr>
                            <a:t>A3</a:t>
                          </a:r>
                          <a:endParaRPr lang="pt-B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>
                              <a:effectLst/>
                            </a:rPr>
                            <a:t>1</a:t>
                          </a:r>
                          <a:endParaRPr lang="pt-B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6224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9377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8300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>
                              <a:effectLst/>
                            </a:rPr>
                            <a:t>2</a:t>
                          </a:r>
                          <a:endParaRPr lang="pt-B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6462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9598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>
                              <a:effectLst/>
                            </a:rPr>
                            <a:t>7234</a:t>
                          </a:r>
                          <a:endParaRPr lang="pt-B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>
                              <a:effectLst/>
                            </a:rPr>
                            <a:t>3</a:t>
                          </a:r>
                          <a:endParaRPr lang="pt-B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7872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9614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11043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800" i="1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pt-BR" sz="1800" i="1" smtClean="0"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  <m:r>
                                      <a:rPr lang="pt-BR" sz="18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pt-BR" sz="1800" b="0" i="1" smtClean="0"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20558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28589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26577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pt-BR" sz="1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8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pt-BR" sz="1800" i="1" smtClean="0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  <m:r>
                                    <a:rPr lang="pt-BR" sz="18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</m:sub>
                              </m:sSub>
                            </m:oMath>
                          </a14:m>
                          <a:r>
                            <a:rPr lang="pt-BR" sz="1800" u="none" strike="noStrike" dirty="0">
                              <a:effectLst/>
                            </a:rPr>
                            <a:t>)²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422631364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817330921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706336929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540000">
                    <a:tc gridSpan="4">
                      <a:txBody>
                        <a:bodyPr/>
                        <a:lstStyle/>
                        <a:p>
                          <a:pPr algn="ctr" fontAlgn="b"/>
                          <a14:m>
                            <m:oMath xmlns:m="http://schemas.openxmlformats.org/officeDocument/2006/math">
                              <m:nary>
                                <m:naryPr>
                                  <m:chr m:val="∑"/>
                                  <m:limLoc m:val="subSup"/>
                                  <m:ctrlPr>
                                    <a:rPr lang="pt-BR" sz="1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pt-BR" sz="18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pt-BR" sz="1800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pt-BR" sz="18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pt-BR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lang="pt-BR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1800" i="1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pt-BR" sz="1800" i="1" smtClean="0">
                                              <a:latin typeface="Cambria Math" panose="02040503050406030204" pitchFamily="18" charset="0"/>
                                            </a:rPr>
                                            <m:t>.</m:t>
                                          </m:r>
                                          <m:r>
                                            <a:rPr lang="pt-BR" sz="1800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  <m:r>
                                            <a:rPr lang="pt-BR" sz="1800" b="0" i="1" smtClean="0">
                                              <a:latin typeface="Cambria Math" panose="02040503050406030204" pitchFamily="18" charset="0"/>
                                            </a:rPr>
                                            <m:t>.</m:t>
                                          </m:r>
                                        </m:sub>
                                      </m:sSub>
                                    </m:e>
                                    <m:sup>
                                      <m:r>
                                        <a:rPr lang="pt-BR" sz="18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oMath>
                          </a14:m>
                          <a:r>
                            <a:rPr lang="pt-BR" sz="18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= 1946299214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 hMerge="1"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 hMerge="1">
                      <a:txBody>
                        <a:bodyPr/>
                        <a:lstStyle/>
                        <a:p>
                          <a:pPr algn="r" fontAlgn="b"/>
                          <a:endParaRPr lang="pt-BR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 hMerge="1"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ela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15898262"/>
                  </p:ext>
                </p:extLst>
              </p:nvPr>
            </p:nvGraphicFramePr>
            <p:xfrm>
              <a:off x="166783" y="2091842"/>
              <a:ext cx="4830089" cy="2571111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237352"/>
                    <a:gridCol w="1197579"/>
                    <a:gridCol w="1197579"/>
                    <a:gridCol w="1197579"/>
                  </a:tblGrid>
                  <a:tr h="28384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 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 gridSpan="3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 </a:t>
                          </a:r>
                          <a:r>
                            <a:rPr lang="pt-BR" sz="1800" u="none" strike="noStrike" dirty="0" smtClean="0">
                              <a:effectLst/>
                            </a:rPr>
                            <a:t>Ambientes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 hMerge="1">
                      <a:txBody>
                        <a:bodyPr/>
                        <a:lstStyle/>
                        <a:p>
                          <a:pPr algn="l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 hMerge="1">
                      <a:txBody>
                        <a:bodyPr/>
                        <a:lstStyle/>
                        <a:p>
                          <a:pPr algn="l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</a:tr>
                  <a:tr h="28384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>
                              <a:effectLst/>
                            </a:rPr>
                            <a:t>Genótipos</a:t>
                          </a:r>
                          <a:endParaRPr lang="pt-B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A1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A2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>
                              <a:effectLst/>
                            </a:rPr>
                            <a:t>A3</a:t>
                          </a:r>
                          <a:endParaRPr lang="pt-B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</a:tr>
                  <a:tr h="28384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>
                              <a:effectLst/>
                            </a:rPr>
                            <a:t>1</a:t>
                          </a:r>
                          <a:endParaRPr lang="pt-B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6224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9377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8300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</a:tr>
                  <a:tr h="28384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>
                              <a:effectLst/>
                            </a:rPr>
                            <a:t>2</a:t>
                          </a:r>
                          <a:endParaRPr lang="pt-B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6462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9598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>
                              <a:effectLst/>
                            </a:rPr>
                            <a:t>7234</a:t>
                          </a:r>
                          <a:endParaRPr lang="pt-B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</a:tr>
                  <a:tr h="28384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>
                              <a:effectLst/>
                            </a:rPr>
                            <a:t>3</a:t>
                          </a:r>
                          <a:endParaRPr lang="pt-B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7872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9614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11043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</a:tr>
                  <a:tr h="305943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9525" marR="9525" marT="9525" marB="0" anchor="ctr">
                        <a:blipFill rotWithShape="0">
                          <a:blip r:embed="rId3"/>
                          <a:stretch>
                            <a:fillRect l="-493" t="-488000" r="-291626" b="-48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20558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28589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26577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</a:tr>
                  <a:tr h="305943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9525" marR="9525" marT="9525" marB="0" anchor="ctr">
                        <a:blipFill rotWithShape="0">
                          <a:blip r:embed="rId3"/>
                          <a:stretch>
                            <a:fillRect l="-493" t="-588000" r="-291626" b="-38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422631364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817330921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706336929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</a:tr>
                  <a:tr h="540000">
                    <a:tc gridSpan="4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9525" marR="9525" marT="9525" marB="0" anchor="ctr">
                        <a:blipFill rotWithShape="0">
                          <a:blip r:embed="rId3"/>
                          <a:stretch>
                            <a:fillRect l="-126" t="-386517" r="-252" b="-113483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 hMerge="1">
                      <a:txBody>
                        <a:bodyPr/>
                        <a:lstStyle/>
                        <a:p>
                          <a:pPr algn="r" fontAlgn="b"/>
                          <a:endParaRPr lang="pt-BR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 hMerge="1"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ixaDeTexto 11"/>
              <p:cNvSpPr txBox="1"/>
              <p:nvPr/>
            </p:nvSpPr>
            <p:spPr>
              <a:xfrm>
                <a:off x="5302202" y="3638313"/>
                <a:ext cx="4969165" cy="78970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>
                          <a:latin typeface="Cambria Math" panose="02040503050406030204" pitchFamily="18" charset="0"/>
                        </a:rPr>
                        <m:t>𝑆𝑄𝐴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pt-BR" dirty="0">
                              <a:solidFill>
                                <a:srgbClr val="000000"/>
                              </a:solidFill>
                              <a:latin typeface="Calibri" panose="020F0502020204030204" pitchFamily="34" charset="0"/>
                            </a:rPr>
                            <m:t>1946299214 </m:t>
                          </m:r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nor/>
                        </m:rPr>
                        <a:rPr lang="pt-BR"/>
                        <m:t>212374969,5</m:t>
                      </m:r>
                      <m:r>
                        <m:rPr>
                          <m:nor/>
                        </m:rPr>
                        <a:rPr lang="pt-BR" b="0" i="0" smtClean="0"/>
                        <m:t> = </m:t>
                      </m:r>
                      <m:r>
                        <m:rPr>
                          <m:nor/>
                        </m:rPr>
                        <a:rPr lang="pt-BR"/>
                        <m:t>3880498</m:t>
                      </m:r>
                      <m:r>
                        <m:rPr>
                          <m:nor/>
                        </m:rPr>
                        <a:rPr lang="pt-BR" b="0" i="0" smtClean="0"/>
                        <m:t>,</m:t>
                      </m:r>
                      <m:r>
                        <m:rPr>
                          <m:nor/>
                        </m:rPr>
                        <a:rPr lang="pt-BR"/>
                        <m:t>7</m:t>
                      </m:r>
                    </m:oMath>
                  </m:oMathPara>
                </a14:m>
                <a:endParaRPr lang="pt-BR" dirty="0"/>
              </a:p>
              <a:p>
                <a:endParaRPr lang="pt-BR" dirty="0"/>
              </a:p>
            </p:txBody>
          </p:sp>
        </mc:Choice>
        <mc:Fallback xmlns="">
          <p:sp>
            <p:nvSpPr>
              <p:cNvPr id="12" name="CaixaDeTexto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2202" y="3638313"/>
                <a:ext cx="4969165" cy="789703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ixaDeTexto 7"/>
              <p:cNvSpPr txBox="1"/>
              <p:nvPr/>
            </p:nvSpPr>
            <p:spPr>
              <a:xfrm>
                <a:off x="5302202" y="1400563"/>
                <a:ext cx="6687921" cy="69127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𝐶𝑜𝑟𝑟𝑒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çã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limLoc m:val="subSup"/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5"/>
                                        </m:r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</m:sup>
                                    <m:e>
                                      <m:nary>
                                        <m:naryPr>
                                          <m:chr m:val="∑"/>
                                          <m:limLoc m:val="subSup"/>
                                          <m:ctrlP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m:rPr>
                                              <m:brk m:alnAt="25"/>
                                            </m:rP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  <m: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  <m:t>=1</m:t>
                                          </m:r>
                                        </m:sub>
                                        <m:sup>
                                          <m: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sup>
                                        <m:e>
                                          <m:nary>
                                            <m:naryPr>
                                              <m:chr m:val="∑"/>
                                              <m:limLoc m:val="subSup"/>
                                              <m:ctrlPr>
                                                <a:rPr lang="pt-BR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naryPr>
                                            <m:sub>
                                              <m:r>
                                                <m:rPr>
                                                  <m:brk m:alnAt="25"/>
                                                </m:rPr>
                                                <a:rPr lang="pt-BR" i="1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  <m:r>
                                                <a:rPr lang="pt-BR" i="1">
                                                  <a:latin typeface="Cambria Math" panose="02040503050406030204" pitchFamily="18" charset="0"/>
                                                </a:rPr>
                                                <m:t>=1</m:t>
                                              </m:r>
                                            </m:sub>
                                            <m:sup>
                                              <m:r>
                                                <a:rPr lang="pt-BR" i="1"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sup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pt-BR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pt-BR" i="1">
                                                      <a:latin typeface="Cambria Math" panose="02040503050406030204" pitchFamily="18" charset="0"/>
                                                    </a:rPr>
                                                    <m:t>𝑌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pt-BR" i="1">
                                                      <a:latin typeface="Cambria Math" panose="02040503050406030204" pitchFamily="18" charset="0"/>
                                                    </a:rPr>
                                                    <m:t>𝑖𝑗𝑘</m:t>
                                                  </m:r>
                                                </m:sub>
                                              </m:sSub>
                                            </m:e>
                                          </m:nary>
                                        </m:e>
                                      </m:nary>
                                    </m:e>
                                  </m:nary>
                                </m:e>
                              </m:d>
                            </m:e>
                            <m:sup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pt-BR" b="0" i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nor/>
                            </m:rPr>
                            <a:rPr lang="pt-BR" b="0" i="0" dirty="0" smtClean="0"/>
                            <m:t>75724)²</m:t>
                          </m:r>
                          <m:r>
                            <m:rPr>
                              <m:nor/>
                            </m:rPr>
                            <a:rPr lang="pt-BR" dirty="0">
                              <a:solidFill>
                                <a:srgbClr val="000000"/>
                              </a:solidFill>
                              <a:latin typeface="Calibri" panose="020F0502020204030204" pitchFamily="34" charset="0"/>
                            </a:rPr>
                            <m:t> </m:t>
                          </m:r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27</m:t>
                          </m:r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pt-BR"/>
                        <m:t>212374969</m:t>
                      </m:r>
                      <m:r>
                        <m:rPr>
                          <m:nor/>
                        </m:rPr>
                        <a:rPr lang="pt-BR" b="0" i="0" smtClean="0"/>
                        <m:t>,</m:t>
                      </m:r>
                      <m:r>
                        <m:rPr>
                          <m:nor/>
                        </m:rPr>
                        <a:rPr lang="pt-BR"/>
                        <m:t>5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8" name="CaixaDeTexto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2202" y="1400563"/>
                <a:ext cx="6687921" cy="691279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ixaDeTexto 9"/>
              <p:cNvSpPr txBox="1"/>
              <p:nvPr/>
            </p:nvSpPr>
            <p:spPr>
              <a:xfrm>
                <a:off x="5967219" y="4743136"/>
                <a:ext cx="3786381" cy="98488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200" i="1">
                          <a:latin typeface="Cambria Math" panose="02040503050406030204" pitchFamily="18" charset="0"/>
                        </a:rPr>
                        <m:t>𝑆𝑄𝐴</m:t>
                      </m:r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pt-BR" sz="3200"/>
                        <m:t>3880498</m:t>
                      </m:r>
                      <m:r>
                        <m:rPr>
                          <m:nor/>
                        </m:rPr>
                        <a:rPr lang="pt-BR" sz="3200" b="0" i="0" smtClean="0"/>
                        <m:t>,</m:t>
                      </m:r>
                      <m:r>
                        <m:rPr>
                          <m:nor/>
                        </m:rPr>
                        <a:rPr lang="pt-BR" sz="3200"/>
                        <m:t>7</m:t>
                      </m:r>
                    </m:oMath>
                  </m:oMathPara>
                </a14:m>
                <a:endParaRPr lang="pt-BR" sz="3200" dirty="0"/>
              </a:p>
              <a:p>
                <a:endParaRPr lang="pt-BR" sz="3200" dirty="0"/>
              </a:p>
            </p:txBody>
          </p:sp>
        </mc:Choice>
        <mc:Fallback xmlns="">
          <p:sp>
            <p:nvSpPr>
              <p:cNvPr id="10" name="CaixaDeTexto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7219" y="4743136"/>
                <a:ext cx="3786381" cy="984885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24174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>
            <a:spLocks noGrp="1"/>
          </p:cNvSpPr>
          <p:nvPr>
            <p:ph type="title"/>
          </p:nvPr>
        </p:nvSpPr>
        <p:spPr>
          <a:xfrm>
            <a:off x="166783" y="83128"/>
            <a:ext cx="11664999" cy="1043709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pt-BR" sz="2800" dirty="0" smtClean="0"/>
              <a:t>SOMAS DE QUADRADO DE </a:t>
            </a:r>
            <a:r>
              <a:rPr lang="pt-BR" sz="2800" dirty="0" smtClean="0"/>
              <a:t>GENÓTIPOS</a:t>
            </a:r>
            <a:endParaRPr lang="pt-BR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ixaDeTexto 10"/>
              <p:cNvSpPr txBox="1"/>
              <p:nvPr/>
            </p:nvSpPr>
            <p:spPr>
              <a:xfrm>
                <a:off x="64655" y="4476358"/>
                <a:ext cx="2419927" cy="58554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𝑆𝑄𝐺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subSup"/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1"/>
                                </m:r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..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𝑎𝑟</m:t>
                          </m:r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1" name="CaixaDeTexto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55" y="4476358"/>
                <a:ext cx="2419927" cy="585545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ixaDeTexto 11"/>
              <p:cNvSpPr txBox="1"/>
              <p:nvPr/>
            </p:nvSpPr>
            <p:spPr>
              <a:xfrm>
                <a:off x="64655" y="5426264"/>
                <a:ext cx="4969165" cy="5203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 smtClean="0">
                          <a:latin typeface="Cambria Math" panose="02040503050406030204" pitchFamily="18" charset="0"/>
                        </a:rPr>
                        <m:t>𝑆𝑄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pt-BR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m:rPr>
                              <m:nor/>
                            </m:rPr>
                            <a:rPr lang="pt-BR" b="0" i="0" dirty="0" smtClean="0">
                              <a:solidFill>
                                <a:srgbClr val="000000"/>
                              </a:solidFill>
                              <a:latin typeface="Calibri" panose="020F0502020204030204" pitchFamily="34" charset="0"/>
                            </a:rPr>
                            <m:t>927772078</m:t>
                          </m:r>
                          <m:r>
                            <m:rPr>
                              <m:nor/>
                            </m:rPr>
                            <a:rPr lang="pt-BR" dirty="0">
                              <a:solidFill>
                                <a:srgbClr val="000000"/>
                              </a:solidFill>
                              <a:latin typeface="Calibri" panose="020F0502020204030204" pitchFamily="34" charset="0"/>
                            </a:rPr>
                            <m:t> </m:t>
                          </m:r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nor/>
                        </m:rPr>
                        <a:rPr lang="pt-BR"/>
                        <m:t>212374969,5</m:t>
                      </m:r>
                      <m:r>
                        <m:rPr>
                          <m:nor/>
                        </m:rPr>
                        <a:rPr lang="pt-BR" b="0" i="0" smtClean="0"/>
                        <m:t> =</m:t>
                      </m:r>
                      <m:r>
                        <m:rPr>
                          <m:nor/>
                        </m:rPr>
                        <a:rPr lang="pt-BR"/>
                        <m:t>1821928</m:t>
                      </m:r>
                      <m:r>
                        <m:rPr>
                          <m:nor/>
                        </m:rPr>
                        <a:rPr lang="pt-BR" b="0" i="0" smtClean="0"/>
                        <m:t>,</m:t>
                      </m:r>
                      <m:r>
                        <m:rPr>
                          <m:nor/>
                        </m:rPr>
                        <a:rPr lang="pt-BR"/>
                        <m:t>0</m:t>
                      </m:r>
                      <m:r>
                        <m:rPr>
                          <m:nor/>
                        </m:rPr>
                        <a:rPr lang="pt-BR" b="0" i="0" smtClean="0"/>
                        <m:t>6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2" name="CaixaDeTexto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55" y="5426264"/>
                <a:ext cx="4969165" cy="52039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ixaDeTexto 7"/>
              <p:cNvSpPr txBox="1"/>
              <p:nvPr/>
            </p:nvSpPr>
            <p:spPr>
              <a:xfrm>
                <a:off x="166783" y="3605165"/>
                <a:ext cx="6687921" cy="69127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𝐶𝑜𝑟𝑟𝑒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çã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limLoc m:val="subSup"/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5"/>
                                        </m:r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</m:sup>
                                    <m:e>
                                      <m:nary>
                                        <m:naryPr>
                                          <m:chr m:val="∑"/>
                                          <m:limLoc m:val="subSup"/>
                                          <m:ctrlP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m:rPr>
                                              <m:brk m:alnAt="25"/>
                                            </m:rP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  <m: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  <m:t>=1</m:t>
                                          </m:r>
                                        </m:sub>
                                        <m:sup>
                                          <m: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sup>
                                        <m:e>
                                          <m:nary>
                                            <m:naryPr>
                                              <m:chr m:val="∑"/>
                                              <m:limLoc m:val="subSup"/>
                                              <m:ctrlPr>
                                                <a:rPr lang="pt-BR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naryPr>
                                            <m:sub>
                                              <m:r>
                                                <m:rPr>
                                                  <m:brk m:alnAt="25"/>
                                                </m:rPr>
                                                <a:rPr lang="pt-BR" i="1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  <m:r>
                                                <a:rPr lang="pt-BR" i="1">
                                                  <a:latin typeface="Cambria Math" panose="02040503050406030204" pitchFamily="18" charset="0"/>
                                                </a:rPr>
                                                <m:t>=1</m:t>
                                              </m:r>
                                            </m:sub>
                                            <m:sup>
                                              <m:r>
                                                <a:rPr lang="pt-BR" i="1"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sup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pt-BR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pt-BR" i="1">
                                                      <a:latin typeface="Cambria Math" panose="02040503050406030204" pitchFamily="18" charset="0"/>
                                                    </a:rPr>
                                                    <m:t>𝑌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pt-BR" i="1">
                                                      <a:latin typeface="Cambria Math" panose="02040503050406030204" pitchFamily="18" charset="0"/>
                                                    </a:rPr>
                                                    <m:t>𝑖𝑗𝑘</m:t>
                                                  </m:r>
                                                </m:sub>
                                              </m:sSub>
                                            </m:e>
                                          </m:nary>
                                        </m:e>
                                      </m:nary>
                                    </m:e>
                                  </m:nary>
                                </m:e>
                              </m:d>
                            </m:e>
                            <m:sup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pt-BR" b="0" i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nor/>
                            </m:rPr>
                            <a:rPr lang="pt-BR" b="0" i="0" dirty="0" smtClean="0"/>
                            <m:t>75724)²</m:t>
                          </m:r>
                          <m:r>
                            <m:rPr>
                              <m:nor/>
                            </m:rPr>
                            <a:rPr lang="pt-BR" dirty="0">
                              <a:solidFill>
                                <a:srgbClr val="000000"/>
                              </a:solidFill>
                              <a:latin typeface="Calibri" panose="020F0502020204030204" pitchFamily="34" charset="0"/>
                            </a:rPr>
                            <m:t> </m:t>
                          </m:r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27</m:t>
                          </m:r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pt-BR"/>
                        <m:t>212374969</m:t>
                      </m:r>
                      <m:r>
                        <m:rPr>
                          <m:nor/>
                        </m:rPr>
                        <a:rPr lang="pt-BR" b="0" i="0" smtClean="0"/>
                        <m:t>,</m:t>
                      </m:r>
                      <m:r>
                        <m:rPr>
                          <m:nor/>
                        </m:rPr>
                        <a:rPr lang="pt-BR"/>
                        <m:t>5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8" name="CaixaDeTexto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783" y="3605165"/>
                <a:ext cx="6687921" cy="691279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ixaDeTexto 9"/>
              <p:cNvSpPr txBox="1"/>
              <p:nvPr/>
            </p:nvSpPr>
            <p:spPr>
              <a:xfrm>
                <a:off x="7241837" y="5231082"/>
                <a:ext cx="3786381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200" i="1" smtClean="0">
                          <a:latin typeface="Cambria Math" panose="02040503050406030204" pitchFamily="18" charset="0"/>
                        </a:rPr>
                        <m:t>𝑆𝑄</m:t>
                      </m:r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pt-BR" sz="3200"/>
                        <m:t>1821928</m:t>
                      </m:r>
                      <m:r>
                        <m:rPr>
                          <m:nor/>
                        </m:rPr>
                        <a:rPr lang="pt-BR" sz="3200" b="0" i="0" smtClean="0"/>
                        <m:t>,</m:t>
                      </m:r>
                      <m:r>
                        <m:rPr>
                          <m:nor/>
                        </m:rPr>
                        <a:rPr lang="pt-BR" sz="3200"/>
                        <m:t>0</m:t>
                      </m:r>
                      <m:r>
                        <m:rPr>
                          <m:nor/>
                        </m:rPr>
                        <a:rPr lang="pt-BR" sz="3200" b="0" i="0" smtClean="0"/>
                        <m:t>6</m:t>
                      </m:r>
                    </m:oMath>
                  </m:oMathPara>
                </a14:m>
                <a:endParaRPr lang="pt-BR" sz="3200" dirty="0"/>
              </a:p>
            </p:txBody>
          </p:sp>
        </mc:Choice>
        <mc:Fallback xmlns="">
          <p:sp>
            <p:nvSpPr>
              <p:cNvPr id="10" name="CaixaDeTexto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1837" y="5231082"/>
                <a:ext cx="3786381" cy="492443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ela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6674549"/>
                  </p:ext>
                </p:extLst>
              </p:nvPr>
            </p:nvGraphicFramePr>
            <p:xfrm>
              <a:off x="166783" y="1317523"/>
              <a:ext cx="6273419" cy="1806825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88846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859907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859907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859907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609233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21960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</a:tblGrid>
                  <a:tr h="3600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dirty="0">
                              <a:effectLst/>
                            </a:rPr>
                            <a:t> 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 gridSpan="3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dirty="0">
                              <a:effectLst/>
                            </a:rPr>
                            <a:t> </a:t>
                          </a:r>
                          <a:r>
                            <a:rPr lang="pt-BR" sz="1600" u="none" strike="noStrike" dirty="0" smtClean="0">
                              <a:effectLst/>
                            </a:rPr>
                            <a:t>Ambientes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 hMerge="1">
                      <a:txBody>
                        <a:bodyPr/>
                        <a:lstStyle/>
                        <a:p>
                          <a:pPr algn="l" fontAlgn="b"/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 hMerge="1">
                      <a:txBody>
                        <a:bodyPr/>
                        <a:lstStyle/>
                        <a:p>
                          <a:pPr algn="l" fontAlgn="b"/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 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 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600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Genótipos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A1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A2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A3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1600" i="1" u="none" strike="noStrike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600" u="none" strike="noStrike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pt-BR" sz="1600" u="none" strike="noStrike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𝑖</m:t>
                                    </m:r>
                                    <m:r>
                                      <a:rPr lang="pt-BR" sz="1600" u="none" strike="noStrike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..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pt-BR" sz="1600" i="1" u="none" strike="noStrike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pt-BR" sz="1600" u="none" strike="noStrike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pt-BR" sz="1600" u="none" strike="noStrike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𝑖</m:t>
                                  </m:r>
                                  <m:r>
                                    <a:rPr lang="pt-BR" sz="1600" u="none" strike="noStrike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..</m:t>
                                  </m:r>
                                </m:sub>
                              </m:sSub>
                            </m:oMath>
                          </a14:m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)²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600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6224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9377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8300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23901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571257801</a:t>
                          </a:r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600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6462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9598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7234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23294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542610436</a:t>
                          </a:r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600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7872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9614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11043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28529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813903841</a:t>
                          </a:r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u="none" strike="noStrike" kern="120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u="none" strike="noStrike" kern="120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 xmlns:m="http://schemas.openxmlformats.org/officeDocument/2006/math">
                              <m:nary>
                                <m:naryPr>
                                  <m:chr m:val="∑"/>
                                  <m:limLoc m:val="subSup"/>
                                  <m:ctrlPr>
                                    <a:rPr lang="pt-BR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1"/>
                                    </m:rPr>
                                    <a:rPr lang="pt-BR" sz="16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pt-BR" sz="1600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pt-BR" sz="1600" b="0" i="1" smtClean="0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pt-BR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lang="pt-BR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1600" i="1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pt-BR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pt-BR" sz="1600" i="1" smtClean="0">
                                              <a:latin typeface="Cambria Math" panose="02040503050406030204" pitchFamily="18" charset="0"/>
                                            </a:rPr>
                                            <m:t>.</m:t>
                                          </m:r>
                                          <m:r>
                                            <a:rPr lang="pt-BR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.</m:t>
                                          </m:r>
                                        </m:sub>
                                      </m:sSub>
                                    </m:e>
                                    <m:sup>
                                      <m:r>
                                        <a:rPr lang="pt-BR" sz="16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  <m:r>
                                <a:rPr lang="pt-BR" sz="1600" b="0" i="1" smtClean="0">
                                  <a:latin typeface="Cambria Math" panose="02040503050406030204" pitchFamily="18" charset="0"/>
                                </a:rPr>
                                <m:t>=1927772078 </m:t>
                              </m:r>
                            </m:oMath>
                          </a14:m>
                          <a:r>
                            <a:rPr lang="pt-BR" sz="16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</a:t>
                          </a:r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ela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6674549"/>
                  </p:ext>
                </p:extLst>
              </p:nvPr>
            </p:nvGraphicFramePr>
            <p:xfrm>
              <a:off x="166783" y="1317523"/>
              <a:ext cx="6273419" cy="1806825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888465"/>
                    <a:gridCol w="859907"/>
                    <a:gridCol w="859907"/>
                    <a:gridCol w="859907"/>
                    <a:gridCol w="609233"/>
                    <a:gridCol w="2196000"/>
                  </a:tblGrid>
                  <a:tr h="25336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dirty="0">
                              <a:effectLst/>
                            </a:rPr>
                            <a:t> 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 gridSpan="3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dirty="0">
                              <a:effectLst/>
                            </a:rPr>
                            <a:t> </a:t>
                          </a:r>
                          <a:r>
                            <a:rPr lang="pt-BR" sz="1600" u="none" strike="noStrike" dirty="0" smtClean="0">
                              <a:effectLst/>
                            </a:rPr>
                            <a:t>Ambientes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 hMerge="1">
                      <a:txBody>
                        <a:bodyPr/>
                        <a:lstStyle/>
                        <a:p>
                          <a:pPr algn="l" fontAlgn="b"/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 hMerge="1">
                      <a:txBody>
                        <a:bodyPr/>
                        <a:lstStyle/>
                        <a:p>
                          <a:pPr algn="l" fontAlgn="b"/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 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 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</a:tr>
                  <a:tr h="25336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Genótipos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A1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A2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A3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9525" marR="9525" marT="9525" marB="0" anchor="ctr">
                        <a:blipFill rotWithShape="0">
                          <a:blip r:embed="rId6"/>
                          <a:stretch>
                            <a:fillRect l="-570000" t="-121951" r="-363000" b="-7170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9525" marR="9525" marT="9525" marB="0" anchor="ctr">
                        <a:blipFill rotWithShape="0">
                          <a:blip r:embed="rId6"/>
                          <a:stretch>
                            <a:fillRect l="-185596" t="-121951" r="-554" b="-717073"/>
                          </a:stretch>
                        </a:blipFill>
                      </a:tcPr>
                    </a:tc>
                  </a:tr>
                  <a:tr h="25336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6224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9377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8300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23901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571257801</a:t>
                          </a:r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</a:tr>
                  <a:tr h="25336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6462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9598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7234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23294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542610436</a:t>
                          </a:r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</a:tr>
                  <a:tr h="25336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7872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9614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11043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28529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813903841</a:t>
                          </a:r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</a:tr>
                  <a:tr h="540000"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u="none" strike="noStrike" kern="120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u="none" strike="noStrike" kern="120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9525" marR="9525" marT="9525" marB="0" anchor="ctr">
                        <a:blipFill rotWithShape="0">
                          <a:blip r:embed="rId6"/>
                          <a:stretch>
                            <a:fillRect l="-185596" t="-242697" r="-554" b="-89888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974297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>
            <a:spLocks noGrp="1"/>
          </p:cNvSpPr>
          <p:nvPr>
            <p:ph type="title"/>
          </p:nvPr>
        </p:nvSpPr>
        <p:spPr>
          <a:xfrm>
            <a:off x="166783" y="83129"/>
            <a:ext cx="11664999" cy="628072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pt-BR" sz="2800" dirty="0" smtClean="0"/>
              <a:t>SOMAS DE QUADRADO DE </a:t>
            </a:r>
            <a:r>
              <a:rPr lang="pt-BR" sz="2800" dirty="0" err="1" smtClean="0"/>
              <a:t>GxA</a:t>
            </a:r>
            <a:endParaRPr lang="pt-BR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ixaDeTexto 10"/>
              <p:cNvSpPr txBox="1"/>
              <p:nvPr/>
            </p:nvSpPr>
            <p:spPr>
              <a:xfrm>
                <a:off x="0" y="4263922"/>
                <a:ext cx="5421745" cy="6555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𝑆𝑄𝐺𝑥𝐴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subSup"/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1"/>
                                </m:r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=1;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pt-BR" i="1" smtClean="0">
                                          <a:latin typeface="Cambria Math" panose="02040503050406030204" pitchFamily="18" charset="0"/>
                                        </a:rPr>
                                        <m:t>.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num>
                        <m:den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−</m:t>
                      </m:r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subSup"/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.</m:t>
                                      </m:r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pt-BR" i="1" smtClean="0">
                                          <a:latin typeface="Cambria Math" panose="02040503050406030204" pitchFamily="18" charset="0"/>
                                        </a:rPr>
                                        <m:t>.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subSup"/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..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𝑎𝑟</m:t>
                          </m:r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1" name="CaixaDeTexto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263922"/>
                <a:ext cx="5421745" cy="655564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ixaDeTexto 11"/>
              <p:cNvSpPr txBox="1"/>
              <p:nvPr/>
            </p:nvSpPr>
            <p:spPr>
              <a:xfrm>
                <a:off x="0" y="5594216"/>
                <a:ext cx="8635999" cy="52597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 smtClean="0">
                          <a:latin typeface="Cambria Math" panose="02040503050406030204" pitchFamily="18" charset="0"/>
                        </a:rPr>
                        <m:t>𝑆𝑄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𝐺𝑥𝐴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658111338</m:t>
                          </m:r>
                          <m:r>
                            <m:rPr>
                              <m:nor/>
                            </m:rPr>
                            <a:rPr lang="pt-BR" dirty="0">
                              <a:solidFill>
                                <a:schemeClr val="dk1"/>
                              </a:solidFill>
                            </a:rPr>
                            <m:t> </m:t>
                          </m:r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−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pt-BR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m:rPr>
                              <m:nor/>
                            </m:rPr>
                            <a:rPr lang="pt-BR" b="0" i="0" dirty="0" smtClean="0">
                              <a:solidFill>
                                <a:srgbClr val="000000"/>
                              </a:solidFill>
                              <a:latin typeface="Calibri" panose="020F0502020204030204" pitchFamily="34" charset="0"/>
                            </a:rPr>
                            <m:t>927772078</m:t>
                          </m:r>
                          <m:r>
                            <m:rPr>
                              <m:nor/>
                            </m:rPr>
                            <a:rPr lang="pt-BR" dirty="0">
                              <a:solidFill>
                                <a:srgbClr val="000000"/>
                              </a:solidFill>
                              <a:latin typeface="Calibri" panose="020F0502020204030204" pitchFamily="34" charset="0"/>
                            </a:rPr>
                            <m:t> </m:t>
                          </m:r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pt-BR" dirty="0">
                              <a:solidFill>
                                <a:srgbClr val="000000"/>
                              </a:solidFill>
                              <a:latin typeface="Calibri" panose="020F0502020204030204" pitchFamily="34" charset="0"/>
                            </a:rPr>
                            <m:t>1946299214 </m:t>
                          </m:r>
                        </m:num>
                        <m:den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9</m:t>
                          </m:r>
                        </m:den>
                      </m:f>
                      <m:r>
                        <m:rPr>
                          <m:nor/>
                        </m:rPr>
                        <a:rPr lang="pt-BR" b="0" i="0" smtClean="0">
                          <a:latin typeface="Cambria Math" panose="02040503050406030204" pitchFamily="18" charset="0"/>
                        </a:rPr>
                        <m:t>+ </m:t>
                      </m:r>
                      <m:r>
                        <m:rPr>
                          <m:nor/>
                        </m:rPr>
                        <a:rPr lang="pt-BR"/>
                        <m:t>212374969,5</m:t>
                      </m:r>
                      <m:r>
                        <m:rPr>
                          <m:nor/>
                        </m:rPr>
                        <a:rPr lang="pt-BR" b="0" i="0" smtClean="0"/>
                        <m:t> = </m:t>
                      </m:r>
                      <m:r>
                        <m:rPr>
                          <m:nor/>
                        </m:rPr>
                        <a:rPr lang="pt-BR"/>
                        <m:t>1293049</m:t>
                      </m:r>
                      <m:r>
                        <m:rPr>
                          <m:nor/>
                        </m:rPr>
                        <a:rPr lang="pt-BR" b="0" i="0" smtClean="0"/>
                        <m:t>,</m:t>
                      </m:r>
                      <m:r>
                        <m:rPr>
                          <m:nor/>
                        </m:rPr>
                        <a:rPr lang="pt-BR"/>
                        <m:t>7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2" name="CaixaDeTexto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594216"/>
                <a:ext cx="8635999" cy="52597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ixaDeTexto 7"/>
              <p:cNvSpPr txBox="1"/>
              <p:nvPr/>
            </p:nvSpPr>
            <p:spPr>
              <a:xfrm>
                <a:off x="166783" y="3754046"/>
                <a:ext cx="295914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𝐶𝑜𝑟𝑟𝑒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çã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m:rPr>
                          <m:nor/>
                        </m:rPr>
                        <a:rPr lang="pt-BR"/>
                        <m:t>212374969</m:t>
                      </m:r>
                      <m:r>
                        <m:rPr>
                          <m:nor/>
                        </m:rPr>
                        <a:rPr lang="pt-BR" b="0" i="0" smtClean="0"/>
                        <m:t>,</m:t>
                      </m:r>
                      <m:r>
                        <m:rPr>
                          <m:nor/>
                        </m:rPr>
                        <a:rPr lang="pt-BR"/>
                        <m:t>5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8" name="CaixaDeTexto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783" y="3754046"/>
                <a:ext cx="2959143" cy="276999"/>
              </a:xfrm>
              <a:prstGeom prst="rect">
                <a:avLst/>
              </a:prstGeom>
              <a:blipFill rotWithShape="0">
                <a:blip r:embed="rId4"/>
                <a:stretch>
                  <a:fillRect l="-2058" r="-1029" b="-3333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ixaDeTexto 9"/>
              <p:cNvSpPr txBox="1"/>
              <p:nvPr/>
            </p:nvSpPr>
            <p:spPr>
              <a:xfrm>
                <a:off x="7380383" y="4673264"/>
                <a:ext cx="4525290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200" i="1" smtClean="0">
                          <a:latin typeface="Cambria Math" panose="02040503050406030204" pitchFamily="18" charset="0"/>
                        </a:rPr>
                        <m:t>𝑆𝑄</m:t>
                      </m:r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𝐺𝑥𝐴</m:t>
                      </m:r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pt-BR" sz="3200"/>
                        <m:t>1293049</m:t>
                      </m:r>
                      <m:r>
                        <m:rPr>
                          <m:nor/>
                        </m:rPr>
                        <a:rPr lang="pt-BR" sz="3200" b="0" i="0" smtClean="0"/>
                        <m:t>,</m:t>
                      </m:r>
                      <m:r>
                        <m:rPr>
                          <m:nor/>
                        </m:rPr>
                        <a:rPr lang="pt-BR" sz="3200"/>
                        <m:t>7</m:t>
                      </m:r>
                    </m:oMath>
                  </m:oMathPara>
                </a14:m>
                <a:endParaRPr lang="pt-BR" sz="3200" dirty="0"/>
              </a:p>
            </p:txBody>
          </p:sp>
        </mc:Choice>
        <mc:Fallback xmlns="">
          <p:sp>
            <p:nvSpPr>
              <p:cNvPr id="10" name="CaixaDeTexto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0383" y="4673264"/>
                <a:ext cx="4525290" cy="492443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ela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96576223"/>
                  </p:ext>
                </p:extLst>
              </p:nvPr>
            </p:nvGraphicFramePr>
            <p:xfrm>
              <a:off x="166783" y="718340"/>
              <a:ext cx="7041698" cy="2886825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88846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1160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0800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1520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609233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21960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</a:tblGrid>
                  <a:tr h="3600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dirty="0">
                              <a:effectLst/>
                            </a:rPr>
                            <a:t> 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 gridSpan="3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dirty="0">
                              <a:effectLst/>
                            </a:rPr>
                            <a:t> </a:t>
                          </a:r>
                          <a:r>
                            <a:rPr lang="pt-BR" sz="1600" u="none" strike="noStrike" dirty="0" smtClean="0">
                              <a:effectLst/>
                            </a:rPr>
                            <a:t>Ambientes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 hMerge="1">
                      <a:txBody>
                        <a:bodyPr/>
                        <a:lstStyle/>
                        <a:p>
                          <a:pPr algn="l" fontAlgn="b"/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 hMerge="1">
                      <a:txBody>
                        <a:bodyPr/>
                        <a:lstStyle/>
                        <a:p>
                          <a:pPr algn="l" fontAlgn="b"/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 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 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600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Genótipos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A1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A2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A3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1600" i="1" u="none" strike="noStrike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600" u="none" strike="noStrike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pt-BR" sz="1600" u="none" strike="noStrike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𝑖</m:t>
                                    </m:r>
                                    <m:r>
                                      <a:rPr lang="pt-BR" sz="1600" u="none" strike="noStrike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..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pt-BR" sz="1600" i="1" u="none" strike="noStrike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pt-BR" sz="1600" u="none" strike="noStrike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pt-BR" sz="1600" u="none" strike="noStrike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𝑖</m:t>
                                  </m:r>
                                  <m:r>
                                    <a:rPr lang="pt-BR" sz="1600" u="none" strike="noStrike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..</m:t>
                                  </m:r>
                                </m:sub>
                              </m:sSub>
                            </m:oMath>
                          </a14:m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)²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600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6224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9377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8300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23901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571257801</a:t>
                          </a:r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600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6462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9598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7234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23294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542610436</a:t>
                          </a:r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600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7872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9614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11043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28529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813903841</a:t>
                          </a:r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800" i="1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pt-BR" sz="1800" i="1" smtClean="0"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  <m:r>
                                      <a:rPr lang="pt-BR" sz="18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pt-BR" sz="1800" b="0" i="1" smtClean="0"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20558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28589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26577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 xmlns:m="http://schemas.openxmlformats.org/officeDocument/2006/math">
                              <m:nary>
                                <m:naryPr>
                                  <m:chr m:val="∑"/>
                                  <m:limLoc m:val="subSup"/>
                                  <m:ctrlPr>
                                    <a:rPr lang="pt-BR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1"/>
                                    </m:rPr>
                                    <a:rPr lang="pt-BR" sz="16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pt-BR" sz="1600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pt-BR" sz="1600" b="0" i="1" smtClean="0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pt-BR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lang="pt-BR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1600" i="1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pt-BR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pt-BR" sz="1600" i="1" smtClean="0">
                                              <a:latin typeface="Cambria Math" panose="02040503050406030204" pitchFamily="18" charset="0"/>
                                            </a:rPr>
                                            <m:t>.</m:t>
                                          </m:r>
                                          <m:r>
                                            <a:rPr lang="pt-BR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.</m:t>
                                          </m:r>
                                        </m:sub>
                                      </m:sSub>
                                    </m:e>
                                    <m:sup>
                                      <m:r>
                                        <a:rPr lang="pt-BR" sz="16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  <m:r>
                                <a:rPr lang="pt-BR" sz="1600" b="0" i="1" smtClean="0">
                                  <a:latin typeface="Cambria Math" panose="02040503050406030204" pitchFamily="18" charset="0"/>
                                </a:rPr>
                                <m:t>=1927772078 </m:t>
                              </m:r>
                            </m:oMath>
                          </a14:m>
                          <a:r>
                            <a:rPr lang="pt-BR" sz="16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</a:t>
                          </a:r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pt-BR" sz="1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8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pt-BR" sz="1800" i="1" smtClean="0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  <m:r>
                                    <a:rPr lang="pt-BR" sz="18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</m:sub>
                              </m:sSub>
                            </m:oMath>
                          </a14:m>
                          <a:r>
                            <a:rPr lang="pt-BR" sz="1800" u="none" strike="noStrike" dirty="0">
                              <a:effectLst/>
                            </a:rPr>
                            <a:t>)²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422631364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817330921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706336929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540000">
                    <a:tc gridSpan="4">
                      <a:txBody>
                        <a:bodyPr/>
                        <a:lstStyle/>
                        <a:p>
                          <a:pPr algn="ctr" fontAlgn="b"/>
                          <a14:m>
                            <m:oMath xmlns:m="http://schemas.openxmlformats.org/officeDocument/2006/math">
                              <m:nary>
                                <m:naryPr>
                                  <m:chr m:val="∑"/>
                                  <m:limLoc m:val="subSup"/>
                                  <m:ctrlPr>
                                    <a:rPr lang="pt-BR" sz="1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1"/>
                                    </m:rP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pt-BR" sz="1800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pt-BR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lang="pt-BR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1800" i="1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pt-BR" sz="1800" i="1" smtClean="0">
                                              <a:latin typeface="Cambria Math" panose="02040503050406030204" pitchFamily="18" charset="0"/>
                                            </a:rPr>
                                            <m:t>.</m:t>
                                          </m:r>
                                          <m:r>
                                            <a:rPr lang="pt-BR" sz="1800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  <m:r>
                                            <a:rPr lang="pt-BR" sz="1800" b="0" i="1" smtClean="0">
                                              <a:latin typeface="Cambria Math" panose="02040503050406030204" pitchFamily="18" charset="0"/>
                                            </a:rPr>
                                            <m:t>.</m:t>
                                          </m:r>
                                        </m:sub>
                                      </m:sSub>
                                    </m:e>
                                    <m:sup>
                                      <m:r>
                                        <a:rPr lang="pt-BR" sz="18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oMath>
                          </a14:m>
                          <a:r>
                            <a:rPr lang="pt-BR" sz="18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= 1946299214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 hMerge="1"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 hMerge="1">
                      <a:txBody>
                        <a:bodyPr/>
                        <a:lstStyle/>
                        <a:p>
                          <a:pPr algn="r" fontAlgn="b"/>
                          <a:endParaRPr lang="pt-BR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 hMerge="1"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ela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96576223"/>
                  </p:ext>
                </p:extLst>
              </p:nvPr>
            </p:nvGraphicFramePr>
            <p:xfrm>
              <a:off x="166783" y="718340"/>
              <a:ext cx="7041698" cy="2886825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888465"/>
                    <a:gridCol w="1116000"/>
                    <a:gridCol w="1080000"/>
                    <a:gridCol w="1152000"/>
                    <a:gridCol w="609233"/>
                    <a:gridCol w="2196000"/>
                  </a:tblGrid>
                  <a:tr h="25336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dirty="0">
                              <a:effectLst/>
                            </a:rPr>
                            <a:t> 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 gridSpan="3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dirty="0">
                              <a:effectLst/>
                            </a:rPr>
                            <a:t> </a:t>
                          </a:r>
                          <a:r>
                            <a:rPr lang="pt-BR" sz="1600" u="none" strike="noStrike" dirty="0" smtClean="0">
                              <a:effectLst/>
                            </a:rPr>
                            <a:t>Ambientes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 hMerge="1">
                      <a:txBody>
                        <a:bodyPr/>
                        <a:lstStyle/>
                        <a:p>
                          <a:pPr algn="l" fontAlgn="b"/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 hMerge="1">
                      <a:txBody>
                        <a:bodyPr/>
                        <a:lstStyle/>
                        <a:p>
                          <a:pPr algn="l" fontAlgn="b"/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 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 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</a:tr>
                  <a:tr h="25336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Genótipos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A1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A2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A3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9525" marR="9525" marT="9525" marB="0" anchor="ctr">
                        <a:blipFill rotWithShape="0">
                          <a:blip r:embed="rId6"/>
                          <a:stretch>
                            <a:fillRect l="-696000" t="-119512" r="-363000" b="-11975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9525" marR="9525" marT="9525" marB="0" anchor="ctr">
                        <a:blipFill rotWithShape="0">
                          <a:blip r:embed="rId6"/>
                          <a:stretch>
                            <a:fillRect l="-220499" t="-119512" r="-554" b="-1197561"/>
                          </a:stretch>
                        </a:blipFill>
                      </a:tcPr>
                    </a:tc>
                  </a:tr>
                  <a:tr h="25336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6224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9377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8300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23901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571257801</a:t>
                          </a:r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</a:tr>
                  <a:tr h="25336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6462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9598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7234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23294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542610436</a:t>
                          </a:r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</a:tr>
                  <a:tr h="25336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7872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9614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11043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28529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813903841</a:t>
                          </a:r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</a:tr>
                  <a:tr h="540000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9525" marR="9525" marT="9525" marB="0" anchor="ctr">
                        <a:blipFill rotWithShape="0">
                          <a:blip r:embed="rId6"/>
                          <a:stretch>
                            <a:fillRect l="-685" t="-241573" r="-693151" b="-3112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20558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28589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26577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9525" marR="9525" marT="9525" marB="0" anchor="ctr">
                        <a:blipFill rotWithShape="0">
                          <a:blip r:embed="rId6"/>
                          <a:stretch>
                            <a:fillRect l="-220499" t="-241573" r="-554" b="-311236"/>
                          </a:stretch>
                        </a:blipFill>
                      </a:tcPr>
                    </a:tc>
                  </a:tr>
                  <a:tr h="540000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9525" marR="9525" marT="9525" marB="0" anchor="ctr">
                        <a:blipFill rotWithShape="0">
                          <a:blip r:embed="rId6"/>
                          <a:stretch>
                            <a:fillRect l="-685" t="-341573" r="-693151" b="-2112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422631364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817330921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706336929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</a:tr>
                  <a:tr h="540000">
                    <a:tc gridSpan="4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9525" marR="9525" marT="9525" marB="0" anchor="ctr">
                        <a:blipFill rotWithShape="0">
                          <a:blip r:embed="rId6"/>
                          <a:stretch>
                            <a:fillRect l="-144" t="-441573" r="-66619" b="-111236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 hMerge="1">
                      <a:txBody>
                        <a:bodyPr/>
                        <a:lstStyle/>
                        <a:p>
                          <a:pPr algn="r" fontAlgn="b"/>
                          <a:endParaRPr lang="pt-BR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 hMerge="1"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ela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75296326"/>
                  </p:ext>
                </p:extLst>
              </p:nvPr>
            </p:nvGraphicFramePr>
            <p:xfrm>
              <a:off x="7595317" y="1797917"/>
              <a:ext cx="4236465" cy="1783017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88846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1160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0800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1520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3600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dirty="0">
                              <a:effectLst/>
                            </a:rPr>
                            <a:t> 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 gridSpan="3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dirty="0">
                              <a:effectLst/>
                            </a:rPr>
                            <a:t> </a:t>
                          </a:r>
                          <a:r>
                            <a:rPr lang="pt-BR" sz="1600" u="none" strike="noStrike" dirty="0" smtClean="0">
                              <a:effectLst/>
                            </a:rPr>
                            <a:t>Ambientes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 hMerge="1">
                      <a:txBody>
                        <a:bodyPr/>
                        <a:lstStyle/>
                        <a:p>
                          <a:pPr algn="l" fontAlgn="b"/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 hMerge="1">
                      <a:txBody>
                        <a:bodyPr/>
                        <a:lstStyle/>
                        <a:p>
                          <a:pPr algn="l" fontAlgn="b"/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600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Genótipos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A1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A2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A3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600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38738176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87928129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68890000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600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41757444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92121604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52330756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600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61968384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92428996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121947849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6000">
                    <a:tc gridSpan="4"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chr m:val="∑"/>
                                    <m:limLoc m:val="subSup"/>
                                    <m:ctrlPr>
                                      <a:rPr lang="pt-BR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1"/>
                                      </m:rPr>
                                      <a:rPr lang="pt-BR" sz="16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pt-BR" sz="1600" b="0" i="1" smtClean="0">
                                        <a:latin typeface="Cambria Math" panose="02040503050406030204" pitchFamily="18" charset="0"/>
                                      </a:rPr>
                                      <m:t>=1;</m:t>
                                    </m:r>
                                    <m:r>
                                      <a:rPr lang="pt-BR" sz="16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pt-BR" sz="1600" i="1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pt-BR" sz="1600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  <m:r>
                                      <a:rPr lang="pt-BR" sz="1600" b="0" i="1" smtClean="0">
                                        <a:latin typeface="Cambria Math" panose="02040503050406030204" pitchFamily="18" charset="0"/>
                                      </a:rPr>
                                      <m:t>;</m:t>
                                    </m:r>
                                    <m:r>
                                      <a:rPr lang="pt-BR" sz="16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sup>
                                  <m:e>
                                    <m:sSup>
                                      <m:sSupPr>
                                        <m:ctrlPr>
                                          <a:rPr lang="pt-BR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sSub>
                                          <m:sSubPr>
                                            <m:ctrlPr>
                                              <a:rPr lang="pt-BR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pt-BR" sz="1600" i="1">
                                                <a:latin typeface="Cambria Math" panose="02040503050406030204" pitchFamily="18" charset="0"/>
                                              </a:rPr>
                                              <m:t>𝑌</m:t>
                                            </m:r>
                                          </m:e>
                                          <m:sub>
                                            <m:r>
                                              <a:rPr lang="pt-BR" sz="1600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  <m:r>
                                              <a:rPr lang="pt-BR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𝑗</m:t>
                                            </m:r>
                                            <m:r>
                                              <a:rPr lang="pt-BR" sz="1600" i="1" smtClean="0">
                                                <a:latin typeface="Cambria Math" panose="02040503050406030204" pitchFamily="18" charset="0"/>
                                              </a:rPr>
                                              <m:t>.</m:t>
                                            </m:r>
                                          </m:sub>
                                        </m:sSub>
                                      </m:e>
                                      <m:sup>
                                        <m:r>
                                          <a:rPr lang="pt-BR" sz="16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nary>
                                <m:r>
                                  <a:rPr lang="pt-BR" sz="1600" b="0" i="1" smtClean="0">
                                    <a:latin typeface="Cambria Math" panose="02040503050406030204" pitchFamily="18" charset="0"/>
                                  </a:rPr>
                                  <m:t>=658111338</m:t>
                                </m:r>
                              </m:oMath>
                            </m:oMathPara>
                          </a14:m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tc hMerge="1">
                      <a:txBody>
                        <a:bodyPr/>
                        <a:lstStyle/>
                        <a:p>
                          <a:pPr algn="ctr" fontAlgn="b"/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tc hMerge="1">
                      <a:txBody>
                        <a:bodyPr/>
                        <a:lstStyle/>
                        <a:p>
                          <a:pPr algn="ctr" fontAlgn="b"/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tc hMerge="1">
                      <a:txBody>
                        <a:bodyPr/>
                        <a:lstStyle/>
                        <a:p>
                          <a:pPr algn="ctr" fontAlgn="b"/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ela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75296326"/>
                  </p:ext>
                </p:extLst>
              </p:nvPr>
            </p:nvGraphicFramePr>
            <p:xfrm>
              <a:off x="7595317" y="1797917"/>
              <a:ext cx="4236465" cy="1783017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88846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1160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0800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1520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25336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dirty="0">
                              <a:effectLst/>
                            </a:rPr>
                            <a:t> 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 gridSpan="3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dirty="0">
                              <a:effectLst/>
                            </a:rPr>
                            <a:t> </a:t>
                          </a:r>
                          <a:r>
                            <a:rPr lang="pt-BR" sz="1600" u="none" strike="noStrike" dirty="0" smtClean="0">
                              <a:effectLst/>
                            </a:rPr>
                            <a:t>Ambientes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 hMerge="1">
                      <a:txBody>
                        <a:bodyPr/>
                        <a:lstStyle/>
                        <a:p>
                          <a:pPr algn="l" fontAlgn="b"/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 hMerge="1">
                      <a:txBody>
                        <a:bodyPr/>
                        <a:lstStyle/>
                        <a:p>
                          <a:pPr algn="l" fontAlgn="b"/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5336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Genótipos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A1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A2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A3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25336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38738176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87928129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68890000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25336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41757444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92121604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52330756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25336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61968384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92428996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121947849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516192">
                    <a:tc gridSpan="4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9525" marR="9525" marT="9525" marB="0" anchor="ctr">
                        <a:blipFill>
                          <a:blip r:embed="rId7"/>
                          <a:stretch>
                            <a:fillRect l="-144" t="-254118" r="-287" b="-2353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fontAlgn="b"/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tc hMerge="1">
                      <a:txBody>
                        <a:bodyPr/>
                        <a:lstStyle/>
                        <a:p>
                          <a:pPr algn="ctr" fontAlgn="b"/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tc hMerge="1">
                      <a:txBody>
                        <a:bodyPr/>
                        <a:lstStyle/>
                        <a:p>
                          <a:pPr algn="ctr" fontAlgn="b"/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tângulo 4"/>
              <p:cNvSpPr/>
              <p:nvPr/>
            </p:nvSpPr>
            <p:spPr>
              <a:xfrm>
                <a:off x="9399195" y="968028"/>
                <a:ext cx="982448" cy="6653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sz="3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pt-BR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32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32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  <m:r>
                                <a:rPr lang="pt-BR" sz="320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</m:sub>
                          </m:sSub>
                        </m:e>
                        <m:sup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pt-BR" sz="3200" dirty="0"/>
              </a:p>
            </p:txBody>
          </p:sp>
        </mc:Choice>
        <mc:Fallback xmlns="">
          <p:sp>
            <p:nvSpPr>
              <p:cNvPr id="5" name="Retângulo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99195" y="968028"/>
                <a:ext cx="982448" cy="665310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40950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a 1"/>
          <p:cNvGraphicFramePr>
            <a:graphicFrameLocks noGrp="1"/>
          </p:cNvGraphicFramePr>
          <p:nvPr/>
        </p:nvGraphicFramePr>
        <p:xfrm>
          <a:off x="8274194" y="203207"/>
          <a:ext cx="3816000" cy="61916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7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64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88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55405"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u="none" strike="noStrike" dirty="0" smtClean="0">
                          <a:effectLst/>
                        </a:rPr>
                        <a:t>Experimento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0" marR="7770" marT="777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u="none" strike="noStrike">
                          <a:effectLst/>
                        </a:rPr>
                        <a:t>Genótipo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0" marR="7770" marT="777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u="none" strike="noStrike">
                          <a:effectLst/>
                        </a:rPr>
                        <a:t>Repetição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0" marR="7770" marT="777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u="none" strike="noStrike">
                          <a:effectLst/>
                        </a:rPr>
                        <a:t>Produtividade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0" marR="7770" marT="7770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5405"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u="none" strike="noStrike" dirty="0">
                          <a:effectLst/>
                        </a:rPr>
                        <a:t>1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0" marR="7770" marT="777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u="none" strike="noStrike" dirty="0">
                          <a:effectLst/>
                        </a:rPr>
                        <a:t>1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0" marR="7770" marT="777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1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70" marR="7770" marT="777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1967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70" marR="7770" marT="7770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5405"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u="none" strike="noStrike">
                          <a:effectLst/>
                        </a:rPr>
                        <a:t>1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0" marR="7770" marT="777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u="none" strike="noStrike" dirty="0">
                          <a:effectLst/>
                        </a:rPr>
                        <a:t>1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0" marR="7770" marT="777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2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70" marR="7770" marT="777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2205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70" marR="7770" marT="7770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5405"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u="none" strike="noStrike" dirty="0">
                          <a:effectLst/>
                        </a:rPr>
                        <a:t>1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0" marR="7770" marT="777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u="none" strike="noStrike" dirty="0">
                          <a:effectLst/>
                        </a:rPr>
                        <a:t>1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0" marR="7770" marT="777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3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70" marR="7770" marT="777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2052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70" marR="7770" marT="7770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5405"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u="none" strike="noStrike">
                          <a:effectLst/>
                        </a:rPr>
                        <a:t>1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0" marR="7770" marT="777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u="none" strike="noStrike" dirty="0">
                          <a:effectLst/>
                        </a:rPr>
                        <a:t>2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0" marR="7770" marT="777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1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70" marR="7770" marT="777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1886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70" marR="7770" marT="7770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5405"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u="none" strike="noStrike" dirty="0">
                          <a:effectLst/>
                        </a:rPr>
                        <a:t>1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0" marR="7770" marT="777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u="none" strike="noStrike">
                          <a:effectLst/>
                        </a:rPr>
                        <a:t>2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0" marR="7770" marT="777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2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70" marR="7770" marT="777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2233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70" marR="7770" marT="7770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5405"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u="none" strike="noStrike">
                          <a:effectLst/>
                        </a:rPr>
                        <a:t>1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0" marR="7770" marT="777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u="none" strike="noStrike">
                          <a:effectLst/>
                        </a:rPr>
                        <a:t>2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0" marR="7770" marT="777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3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70" marR="7770" marT="777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2343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70" marR="7770" marT="7770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5405"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u="none" strike="noStrike">
                          <a:effectLst/>
                        </a:rPr>
                        <a:t>1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0" marR="7770" marT="777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u="none" strike="noStrike">
                          <a:effectLst/>
                        </a:rPr>
                        <a:t>3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0" marR="7770" marT="777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1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70" marR="7770" marT="777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2500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70" marR="7770" marT="7770" marB="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55405"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u="none" strike="noStrike" dirty="0">
                          <a:effectLst/>
                        </a:rPr>
                        <a:t>1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0" marR="7770" marT="777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u="none" strike="noStrike">
                          <a:effectLst/>
                        </a:rPr>
                        <a:t>3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0" marR="7770" marT="777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2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70" marR="7770" marT="777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2767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70" marR="7770" marT="7770" marB="0" anchor="b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55405"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u="none" strike="noStrike">
                          <a:effectLst/>
                        </a:rPr>
                        <a:t>1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0" marR="7770" marT="777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u="none" strike="noStrike">
                          <a:effectLst/>
                        </a:rPr>
                        <a:t>3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0" marR="7770" marT="777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3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70" marR="7770" marT="777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2605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70" marR="7770" marT="7770" marB="0" anchor="b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55405"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u="none" strike="noStrike">
                          <a:effectLst/>
                        </a:rPr>
                        <a:t>2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0" marR="7770" marT="777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u="none" strike="noStrike">
                          <a:effectLst/>
                        </a:rPr>
                        <a:t>1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0" marR="7770" marT="777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1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70" marR="7770" marT="777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2924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70" marR="7770" marT="7770" marB="0" anchor="b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55405"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u="none" strike="noStrike">
                          <a:effectLst/>
                        </a:rPr>
                        <a:t>2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0" marR="7770" marT="777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u="none" strike="noStrike">
                          <a:effectLst/>
                        </a:rPr>
                        <a:t>1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0" marR="7770" marT="777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2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70" marR="7770" marT="777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2848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70" marR="7770" marT="7770" marB="0" anchor="b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55405"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u="none" strike="noStrike">
                          <a:effectLst/>
                        </a:rPr>
                        <a:t>2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0" marR="7770" marT="777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u="none" strike="noStrike">
                          <a:effectLst/>
                        </a:rPr>
                        <a:t>1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0" marR="7770" marT="777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3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70" marR="7770" marT="777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3605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70" marR="7770" marT="7770" marB="0" anchor="b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55405"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u="none" strike="noStrike">
                          <a:effectLst/>
                        </a:rPr>
                        <a:t>2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0" marR="7770" marT="777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u="none" strike="noStrike">
                          <a:effectLst/>
                        </a:rPr>
                        <a:t>2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0" marR="7770" marT="777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1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70" marR="7770" marT="777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3310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70" marR="7770" marT="7770" marB="0" anchor="b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55405"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u="none" strike="noStrike">
                          <a:effectLst/>
                        </a:rPr>
                        <a:t>2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0" marR="7770" marT="777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u="none" strike="noStrike">
                          <a:effectLst/>
                        </a:rPr>
                        <a:t>2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0" marR="7770" marT="777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2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70" marR="7770" marT="777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3019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70" marR="7770" marT="7770" marB="0" anchor="b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55405"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u="none" strike="noStrike">
                          <a:effectLst/>
                        </a:rPr>
                        <a:t>2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0" marR="7770" marT="777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u="none" strike="noStrike" dirty="0">
                          <a:effectLst/>
                        </a:rPr>
                        <a:t>2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0" marR="7770" marT="777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3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70" marR="7770" marT="777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3269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70" marR="7770" marT="7770" marB="0" anchor="b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55405"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u="none" strike="noStrike">
                          <a:effectLst/>
                        </a:rPr>
                        <a:t>2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0" marR="7770" marT="777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u="none" strike="noStrike">
                          <a:effectLst/>
                        </a:rPr>
                        <a:t>3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0" marR="7770" marT="777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1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70" marR="7770" marT="777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3126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70" marR="7770" marT="7770" marB="0" anchor="b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55405"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u="none" strike="noStrike">
                          <a:effectLst/>
                        </a:rPr>
                        <a:t>2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0" marR="7770" marT="777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u="none" strike="noStrike">
                          <a:effectLst/>
                        </a:rPr>
                        <a:t>3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0" marR="7770" marT="777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2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70" marR="7770" marT="777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3286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70" marR="7770" marT="7770" marB="0" anchor="b"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55405"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u="none" strike="noStrike">
                          <a:effectLst/>
                        </a:rPr>
                        <a:t>2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0" marR="7770" marT="777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u="none" strike="noStrike">
                          <a:effectLst/>
                        </a:rPr>
                        <a:t>3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0" marR="7770" marT="777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3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70" marR="7770" marT="777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3202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70" marR="7770" marT="7770" marB="0" anchor="b"/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55405"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u="none" strike="noStrike">
                          <a:effectLst/>
                        </a:rPr>
                        <a:t>3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0" marR="7770" marT="777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u="none" strike="noStrike">
                          <a:effectLst/>
                        </a:rPr>
                        <a:t>1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0" marR="7770" marT="777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1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70" marR="7770" marT="777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2648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70" marR="7770" marT="7770" marB="0" anchor="b"/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55405"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u="none" strike="noStrike">
                          <a:effectLst/>
                        </a:rPr>
                        <a:t>3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0" marR="7770" marT="777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u="none" strike="noStrike">
                          <a:effectLst/>
                        </a:rPr>
                        <a:t>1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0" marR="7770" marT="777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2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70" marR="7770" marT="777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2795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70" marR="7770" marT="7770" marB="0" anchor="b"/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155405"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u="none" strike="noStrike">
                          <a:effectLst/>
                        </a:rPr>
                        <a:t>3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0" marR="7770" marT="777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u="none" strike="noStrike">
                          <a:effectLst/>
                        </a:rPr>
                        <a:t>1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0" marR="7770" marT="777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3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70" marR="7770" marT="777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2857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70" marR="7770" marT="7770" marB="0" anchor="b"/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155405"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u="none" strike="noStrike">
                          <a:effectLst/>
                        </a:rPr>
                        <a:t>3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0" marR="7770" marT="777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u="none" strike="noStrike">
                          <a:effectLst/>
                        </a:rPr>
                        <a:t>2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0" marR="7770" marT="777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1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70" marR="7770" marT="777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2186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70" marR="7770" marT="7770" marB="0" anchor="b"/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155405"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u="none" strike="noStrike">
                          <a:effectLst/>
                        </a:rPr>
                        <a:t>3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0" marR="7770" marT="777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u="none" strike="noStrike">
                          <a:effectLst/>
                        </a:rPr>
                        <a:t>2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0" marR="7770" marT="777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2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70" marR="7770" marT="777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2219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70" marR="7770" marT="7770" marB="0" anchor="b"/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155405"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u="none" strike="noStrike" dirty="0">
                          <a:effectLst/>
                        </a:rPr>
                        <a:t>3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0" marR="7770" marT="777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u="none" strike="noStrike">
                          <a:effectLst/>
                        </a:rPr>
                        <a:t>2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0" marR="7770" marT="777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3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70" marR="7770" marT="777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2829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70" marR="7770" marT="7770" marB="0" anchor="b"/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  <a:tr h="155405"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u="none" strike="noStrike">
                          <a:effectLst/>
                        </a:rPr>
                        <a:t>3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0" marR="7770" marT="777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u="none" strike="noStrike">
                          <a:effectLst/>
                        </a:rPr>
                        <a:t>3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0" marR="7770" marT="777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1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70" marR="7770" marT="777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3267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70" marR="7770" marT="7770" marB="0" anchor="b"/>
                </a:tc>
                <a:extLst>
                  <a:ext uri="{0D108BD9-81ED-4DB2-BD59-A6C34878D82A}">
                    <a16:rowId xmlns:a16="http://schemas.microsoft.com/office/drawing/2014/main" val="10025"/>
                  </a:ext>
                </a:extLst>
              </a:tr>
              <a:tr h="155405"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u="none" strike="noStrike">
                          <a:effectLst/>
                        </a:rPr>
                        <a:t>3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0" marR="7770" marT="777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u="none" strike="noStrike">
                          <a:effectLst/>
                        </a:rPr>
                        <a:t>3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0" marR="7770" marT="777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2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70" marR="7770" marT="777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4000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70" marR="7770" marT="7770" marB="0" anchor="b"/>
                </a:tc>
                <a:extLst>
                  <a:ext uri="{0D108BD9-81ED-4DB2-BD59-A6C34878D82A}">
                    <a16:rowId xmlns:a16="http://schemas.microsoft.com/office/drawing/2014/main" val="10026"/>
                  </a:ext>
                </a:extLst>
              </a:tr>
              <a:tr h="155405"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u="none" strike="noStrike" dirty="0">
                          <a:effectLst/>
                        </a:rPr>
                        <a:t>3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0" marR="7770" marT="777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u="none" strike="noStrike" dirty="0">
                          <a:effectLst/>
                        </a:rPr>
                        <a:t>3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0" marR="7770" marT="777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3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70" marR="7770" marT="777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3776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70" marR="7770" marT="7770" marB="0" anchor="b"/>
                </a:tc>
                <a:extLst>
                  <a:ext uri="{0D108BD9-81ED-4DB2-BD59-A6C34878D82A}">
                    <a16:rowId xmlns:a16="http://schemas.microsoft.com/office/drawing/2014/main" val="10027"/>
                  </a:ext>
                </a:extLst>
              </a:tr>
            </a:tbl>
          </a:graphicData>
        </a:graphic>
      </p:graphicFrame>
      <p:sp>
        <p:nvSpPr>
          <p:cNvPr id="4" name="Título 1"/>
          <p:cNvSpPr txBox="1">
            <a:spLocks/>
          </p:cNvSpPr>
          <p:nvPr/>
        </p:nvSpPr>
        <p:spPr>
          <a:xfrm>
            <a:off x="203198" y="79851"/>
            <a:ext cx="7878619" cy="1043709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2800" dirty="0" smtClean="0"/>
              <a:t>Avaliação de 3 linhagens em três experimentos em DBC com 3 repetições</a:t>
            </a:r>
            <a:endParaRPr lang="pt-BR" sz="2800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198" y="1249865"/>
            <a:ext cx="7795923" cy="2063104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3"/>
          <a:srcRect t="46989" r="8861"/>
          <a:stretch/>
        </p:blipFill>
        <p:spPr>
          <a:xfrm>
            <a:off x="203197" y="4587589"/>
            <a:ext cx="6855769" cy="1437985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3"/>
          <a:srcRect r="8861" b="71845"/>
          <a:stretch/>
        </p:blipFill>
        <p:spPr>
          <a:xfrm>
            <a:off x="203198" y="3823853"/>
            <a:ext cx="6855769" cy="76373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ixaDeTexto 8"/>
              <p:cNvSpPr txBox="1"/>
              <p:nvPr/>
            </p:nvSpPr>
            <p:spPr>
              <a:xfrm>
                <a:off x="203197" y="6286944"/>
                <a:ext cx="759229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 smtClean="0">
                          <a:latin typeface="Cambria Math" panose="02040503050406030204" pitchFamily="18" charset="0"/>
                        </a:rPr>
                        <m:t>𝑆𝑄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𝑟𝑒𝑠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í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𝑑𝑢𝑜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𝑆𝑄𝑡𝑜𝑡𝑎𝑙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𝑆𝑄𝐵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−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𝑆𝑄𝐴𝑚𝑏𝑖𝑒𝑛𝑡𝑒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𝑆𝑄𝐺𝑒𝑛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ó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𝑡𝑖𝑝𝑜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𝑆𝑄𝐺𝑥𝐴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9" name="CaixaDeTexto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197" y="6286944"/>
                <a:ext cx="7592291" cy="276999"/>
              </a:xfrm>
              <a:prstGeom prst="rect">
                <a:avLst/>
              </a:prstGeom>
              <a:blipFill rotWithShape="0">
                <a:blip r:embed="rId4"/>
                <a:stretch>
                  <a:fillRect t="-4348" b="-3478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00835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1284382" y="2493819"/>
            <a:ext cx="9817727" cy="1043709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pt-BR" sz="2800" dirty="0" smtClean="0"/>
              <a:t>Análise Conjunta de Variância</a:t>
            </a:r>
            <a:br>
              <a:rPr lang="pt-BR" sz="2800" dirty="0" smtClean="0"/>
            </a:br>
            <a:r>
              <a:rPr lang="pt-BR" sz="2800" dirty="0" smtClean="0"/>
              <a:t>Com uso de Médias</a:t>
            </a:r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3230436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198" y="326227"/>
            <a:ext cx="7795923" cy="206310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ixaDeTexto 4"/>
              <p:cNvSpPr txBox="1"/>
              <p:nvPr/>
            </p:nvSpPr>
            <p:spPr>
              <a:xfrm>
                <a:off x="-295565" y="2758395"/>
                <a:ext cx="5421745" cy="77226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𝑄𝑀𝐺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/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− </m:t>
                          </m:r>
                          <m:f>
                            <m:f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nary>
                                        <m:naryPr>
                                          <m:chr m:val="∑"/>
                                          <m:ctrlP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m:rPr>
                                              <m:brk m:alnAt="23"/>
                                            </m:rP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  <m:t>=1</m:t>
                                          </m:r>
                                        </m:sub>
                                        <m:sup>
                                          <m: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  <m:t>𝑔</m:t>
                                          </m:r>
                                        </m:sup>
                                        <m:e>
                                          <m:sSub>
                                            <m:sSubPr>
                                              <m:ctrlPr>
                                                <a:rPr lang="pt-BR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pt-BR" i="1">
                                                  <a:latin typeface="Cambria Math" panose="02040503050406030204" pitchFamily="18" charset="0"/>
                                                </a:rPr>
                                                <m:t>𝑌</m:t>
                                              </m:r>
                                            </m:e>
                                            <m:sub>
                                              <m:r>
                                                <a:rPr lang="pt-BR" i="1">
                                                  <a:latin typeface="Cambria Math" panose="02040503050406030204" pitchFamily="18" charset="0"/>
                                                </a:rPr>
                                                <m:t>𝑖𝑗</m:t>
                                              </m:r>
                                            </m:sub>
                                          </m:sSub>
                                        </m:e>
                                      </m:nary>
                                    </m:e>
                                  </m:d>
                                </m:e>
                                <m:sup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5" name="CaixaDeTexto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95565" y="2758395"/>
                <a:ext cx="5421745" cy="77226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ixaDeTexto 6"/>
              <p:cNvSpPr txBox="1"/>
              <p:nvPr/>
            </p:nvSpPr>
            <p:spPr>
              <a:xfrm>
                <a:off x="-295565" y="3899722"/>
                <a:ext cx="5421745" cy="77226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𝑄𝑀𝐺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/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− </m:t>
                          </m:r>
                          <m:f>
                            <m:f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nary>
                                        <m:naryPr>
                                          <m:chr m:val="∑"/>
                                          <m:ctrlP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m:rPr>
                                              <m:brk m:alnAt="23"/>
                                            </m:rP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  <m:t>=1</m:t>
                                          </m:r>
                                        </m:sub>
                                        <m:sup>
                                          <m: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  <m:t>𝑔</m:t>
                                          </m:r>
                                        </m:sup>
                                        <m:e>
                                          <m:sSub>
                                            <m:sSubPr>
                                              <m:ctrlPr>
                                                <a:rPr lang="pt-BR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pt-BR" i="1">
                                                  <a:latin typeface="Cambria Math" panose="02040503050406030204" pitchFamily="18" charset="0"/>
                                                </a:rPr>
                                                <m:t>𝑌</m:t>
                                              </m:r>
                                            </m:e>
                                            <m:sub>
                                              <m:r>
                                                <a:rPr lang="pt-BR" i="1">
                                                  <a:latin typeface="Cambria Math" panose="02040503050406030204" pitchFamily="18" charset="0"/>
                                                </a:rPr>
                                                <m:t>𝑖𝑗</m:t>
                                              </m:r>
                                            </m:sub>
                                          </m:sSub>
                                        </m:e>
                                      </m:nary>
                                    </m:e>
                                  </m:d>
                                </m:e>
                                <m:sup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7" name="CaixaDeTexto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95565" y="3899722"/>
                <a:ext cx="5421745" cy="772263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ela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8857765"/>
                  </p:ext>
                </p:extLst>
              </p:nvPr>
            </p:nvGraphicFramePr>
            <p:xfrm>
              <a:off x="6944010" y="2945284"/>
              <a:ext cx="4795406" cy="1539812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037239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28194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887497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887497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701233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190500"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 gridSpan="3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Ambientes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Genótipos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dirty="0">
                              <a:effectLst/>
                            </a:rPr>
                            <a:t>A1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A2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A3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600" i="1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pt-BR" sz="16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pt-BR" sz="1600" b="0" i="1" smtClean="0"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dirty="0">
                              <a:effectLst/>
                            </a:rPr>
                            <a:t>1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2074,67</a:t>
                          </a:r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3125,67</a:t>
                          </a:r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2766,67</a:t>
                          </a:r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7967,00</a:t>
                          </a:r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2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2154,00</a:t>
                          </a:r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3199,33</a:t>
                          </a:r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2411,33</a:t>
                          </a:r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7764,67</a:t>
                          </a:r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3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2624,00</a:t>
                          </a:r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3204,67</a:t>
                          </a:r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3681,00</a:t>
                          </a:r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9509,67</a:t>
                          </a:r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268849"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600" i="1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pt-BR" sz="1600" b="0" i="1" smtClean="0"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  <m:r>
                                      <a:rPr lang="pt-BR" sz="16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6852,67</a:t>
                          </a:r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9529,67</a:t>
                          </a:r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8859,00</a:t>
                          </a:r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ela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8857765"/>
                  </p:ext>
                </p:extLst>
              </p:nvPr>
            </p:nvGraphicFramePr>
            <p:xfrm>
              <a:off x="6944010" y="2945284"/>
              <a:ext cx="4795406" cy="1539812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037239"/>
                    <a:gridCol w="1281940"/>
                    <a:gridCol w="887497"/>
                    <a:gridCol w="887497"/>
                    <a:gridCol w="701233"/>
                  </a:tblGrid>
                  <a:tr h="253365"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 gridSpan="3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Ambientes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</a:tr>
                  <a:tr h="25336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Genótipos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dirty="0">
                              <a:effectLst/>
                            </a:rPr>
                            <a:t>A1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A2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A3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9525" marR="9525" marT="9525" marB="0" anchor="ctr">
                        <a:blipFill rotWithShape="0">
                          <a:blip r:embed="rId5"/>
                          <a:stretch>
                            <a:fillRect l="-585217" t="-121951" r="-1739" b="-463415"/>
                          </a:stretch>
                        </a:blipFill>
                      </a:tcPr>
                    </a:tc>
                  </a:tr>
                  <a:tr h="25336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dirty="0">
                              <a:effectLst/>
                            </a:rPr>
                            <a:t>1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2074,67</a:t>
                          </a:r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3125,67</a:t>
                          </a:r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2766,67</a:t>
                          </a:r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7967,00</a:t>
                          </a:r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</a:tr>
                  <a:tr h="25336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2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2154,00</a:t>
                          </a:r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3199,33</a:t>
                          </a:r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2411,33</a:t>
                          </a:r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7764,67</a:t>
                          </a:r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</a:tr>
                  <a:tr h="25336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3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2624,00</a:t>
                          </a:r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3204,67</a:t>
                          </a:r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3681,00</a:t>
                          </a:r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9509,67</a:t>
                          </a:r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</a:tr>
                  <a:tr h="272987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9525" marR="9525" marT="9525" marB="0" anchor="ctr">
                        <a:blipFill rotWithShape="0">
                          <a:blip r:embed="rId5"/>
                          <a:stretch>
                            <a:fillRect l="-588" t="-480000" r="-364118" b="-444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6852,67</a:t>
                          </a:r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9529,67</a:t>
                          </a:r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8859,00</a:t>
                          </a:r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ixaDeTexto 8"/>
              <p:cNvSpPr txBox="1"/>
              <p:nvPr/>
            </p:nvSpPr>
            <p:spPr>
              <a:xfrm>
                <a:off x="129307" y="5041049"/>
                <a:ext cx="8820729" cy="71590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𝑄𝑀𝐺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/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3−1</m:t>
                          </m:r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m:rPr>
                                  <m:nor/>
                                </m:rPr>
                                <a:rPr lang="pt-BR" dirty="0">
                                  <a:solidFill>
                                    <a:schemeClr val="dk1"/>
                                  </a:solidFill>
                                </a:rPr>
                                <m:t>2074</m:t>
                              </m:r>
                              <m:r>
                                <m:rPr>
                                  <m:nor/>
                                </m:rPr>
                                <a:rPr lang="pt-BR" b="0" i="0" dirty="0" smtClean="0">
                                  <a:solidFill>
                                    <a:schemeClr val="dk1"/>
                                  </a:solidFill>
                                </a:rPr>
                                <m:t>,</m:t>
                              </m:r>
                              <m:r>
                                <m:rPr>
                                  <m:nor/>
                                </m:rPr>
                                <a:rPr lang="pt-BR" dirty="0">
                                  <a:solidFill>
                                    <a:schemeClr val="dk1"/>
                                  </a:solidFill>
                                </a:rPr>
                                <m:t>67 </m:t>
                              </m:r>
                            </m:e>
                            <m:sup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pt-BR" dirty="0">
                                  <a:solidFill>
                                    <a:schemeClr val="dk1"/>
                                  </a:solidFill>
                                </a:rPr>
                                <m:t>2154</m:t>
                              </m:r>
                              <m:r>
                                <m:rPr>
                                  <m:nor/>
                                </m:rPr>
                                <a:rPr lang="pt-BR" b="0" i="0" dirty="0" smtClean="0">
                                  <a:solidFill>
                                    <a:schemeClr val="dk1"/>
                                  </a:solidFill>
                                </a:rPr>
                                <m:t>,</m:t>
                              </m:r>
                              <m:r>
                                <m:rPr>
                                  <m:nor/>
                                </m:rPr>
                                <a:rPr lang="pt-BR" dirty="0">
                                  <a:solidFill>
                                    <a:schemeClr val="dk1"/>
                                  </a:solidFill>
                                </a:rPr>
                                <m:t>00 </m:t>
                              </m:r>
                            </m:e>
                            <m:sup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pt-BR" dirty="0">
                                  <a:solidFill>
                                    <a:schemeClr val="dk1"/>
                                  </a:solidFill>
                                </a:rPr>
                                <m:t>2624</m:t>
                              </m:r>
                              <m:r>
                                <m:rPr>
                                  <m:nor/>
                                </m:rPr>
                                <a:rPr lang="pt-BR" b="0" i="0" dirty="0" smtClean="0">
                                  <a:solidFill>
                                    <a:schemeClr val="dk1"/>
                                  </a:solidFill>
                                </a:rPr>
                                <m:t>,</m:t>
                              </m:r>
                              <m:r>
                                <m:rPr>
                                  <m:nor/>
                                </m:rPr>
                                <a:rPr lang="pt-BR" dirty="0">
                                  <a:solidFill>
                                    <a:schemeClr val="dk1"/>
                                  </a:solidFill>
                                </a:rPr>
                                <m:t>00 </m:t>
                              </m:r>
                            </m:e>
                            <m:sup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)− </m:t>
                          </m:r>
                          <m:f>
                            <m:f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pt-BR" dirty="0">
                                          <a:solidFill>
                                            <a:schemeClr val="dk1"/>
                                          </a:solidFill>
                                        </a:rPr>
                                        <m:t>6852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 lang="pt-BR" b="0" i="0" dirty="0" smtClean="0">
                                          <a:solidFill>
                                            <a:schemeClr val="dk1"/>
                                          </a:solidFill>
                                        </a:rPr>
                                        <m:t>,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 lang="pt-BR" dirty="0">
                                          <a:solidFill>
                                            <a:schemeClr val="dk1"/>
                                          </a:solidFill>
                                        </a:rPr>
                                        <m:t>67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pt-BR"/>
                        <m:t>264480</m:t>
                      </m:r>
                      <m:r>
                        <m:rPr>
                          <m:nor/>
                        </m:rPr>
                        <a:rPr lang="pt-BR" b="0" i="0" smtClean="0"/>
                        <m:t>,</m:t>
                      </m:r>
                      <m:r>
                        <m:rPr>
                          <m:nor/>
                        </m:rPr>
                        <a:rPr lang="pt-BR"/>
                        <m:t>4444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9" name="CaixaDeTexto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307" y="5041049"/>
                <a:ext cx="8820729" cy="715902"/>
              </a:xfrm>
              <a:prstGeom prst="rect">
                <a:avLst/>
              </a:prstGeom>
              <a:blipFill rotWithShape="0">
                <a:blip r:embed="rId6"/>
                <a:stretch>
                  <a:fillRect b="-85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Imagem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50525" y="925259"/>
            <a:ext cx="3829747" cy="1464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906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1284382" y="2493819"/>
            <a:ext cx="9817727" cy="1043709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pt-BR" sz="2800" dirty="0" smtClean="0"/>
              <a:t>Análise Conjunta de Variância</a:t>
            </a:r>
            <a:br>
              <a:rPr lang="pt-BR" sz="2800" dirty="0" smtClean="0"/>
            </a:br>
            <a:r>
              <a:rPr lang="pt-BR" sz="2800" dirty="0" smtClean="0"/>
              <a:t>SOMAS DE QUADRADOS</a:t>
            </a:r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4270000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ixaDeTexto 4"/>
              <p:cNvSpPr txBox="1"/>
              <p:nvPr/>
            </p:nvSpPr>
            <p:spPr>
              <a:xfrm>
                <a:off x="397162" y="2169323"/>
                <a:ext cx="11342255" cy="75623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𝑄𝑀𝐺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−1)</m:t>
                          </m:r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.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− </m:t>
                          </m:r>
                          <m:f>
                            <m:f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pt-BR" i="1" smtClean="0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..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den>
                          </m:f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−1)</m:t>
                          </m:r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nor/>
                            </m:rPr>
                            <a:rPr lang="pt-BR" dirty="0">
                              <a:solidFill>
                                <a:schemeClr val="dk1"/>
                              </a:solidFill>
                            </a:rPr>
                            <m:t>7967,00</m:t>
                          </m:r>
                          <m:r>
                            <m:rPr>
                              <m:nor/>
                            </m:rPr>
                            <a:rPr lang="pt-BR" b="0" i="0" dirty="0" smtClean="0">
                              <a:solidFill>
                                <a:schemeClr val="dk1"/>
                              </a:solidFill>
                            </a:rPr>
                            <m:t>²</m:t>
                          </m:r>
                          <m:r>
                            <m:rPr>
                              <m:nor/>
                            </m:rPr>
                            <a:rPr lang="pt-BR" dirty="0">
                              <a:solidFill>
                                <a:schemeClr val="dk1"/>
                              </a:solidFill>
                            </a:rPr>
                            <m:t> </m:t>
                          </m:r>
                          <m:r>
                            <a:rPr lang="pt-BR" b="0" i="1" dirty="0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nor/>
                            </m:rPr>
                            <a:rPr lang="pt-BR" dirty="0">
                              <a:solidFill>
                                <a:schemeClr val="dk1"/>
                              </a:solidFill>
                            </a:rPr>
                            <m:t>7764,67</m:t>
                          </m:r>
                          <m:r>
                            <m:rPr>
                              <m:nor/>
                            </m:rPr>
                            <a:rPr lang="pt-BR" b="0" i="0" dirty="0" smtClean="0">
                              <a:solidFill>
                                <a:schemeClr val="dk1"/>
                              </a:solidFill>
                            </a:rPr>
                            <m:t>²</m:t>
                          </m:r>
                          <m:r>
                            <m:rPr>
                              <m:nor/>
                            </m:rPr>
                            <a:rPr lang="pt-BR" dirty="0">
                              <a:solidFill>
                                <a:schemeClr val="dk1"/>
                              </a:solidFill>
                            </a:rPr>
                            <m:t> </m:t>
                          </m:r>
                          <m:r>
                            <a:rPr lang="pt-BR" b="0" i="1" dirty="0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nor/>
                            </m:rPr>
                            <a:rPr lang="pt-BR" dirty="0">
                              <a:solidFill>
                                <a:schemeClr val="dk1"/>
                              </a:solidFill>
                            </a:rPr>
                            <m:t>9509,67</m:t>
                          </m:r>
                          <m:r>
                            <m:rPr>
                              <m:nor/>
                            </m:rPr>
                            <a:rPr lang="pt-BR" b="0" i="0" dirty="0" smtClean="0">
                              <a:solidFill>
                                <a:schemeClr val="dk1"/>
                              </a:solidFill>
                            </a:rPr>
                            <m:t>²) − </m:t>
                          </m:r>
                          <m:f>
                            <m:fPr>
                              <m:ctrlPr>
                                <a:rPr lang="pt-BR" b="0" i="1" dirty="0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nor/>
                                </m:rPr>
                                <a:rPr lang="pt-BR" dirty="0">
                                  <a:solidFill>
                                    <a:schemeClr val="dk1"/>
                                  </a:solidFill>
                                </a:rPr>
                                <m:t>25241.33</m:t>
                              </m:r>
                              <m:r>
                                <a:rPr lang="pt-BR" b="0" i="1" dirty="0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²</m:t>
                              </m:r>
                            </m:num>
                            <m:den>
                              <m:r>
                                <a:rPr lang="pt-BR" b="0" i="1" dirty="0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pt-BR"/>
                        <m:t>910964.037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5" name="CaixaDeTexto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162" y="2169323"/>
                <a:ext cx="11342255" cy="75623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ela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50356465"/>
                  </p:ext>
                </p:extLst>
              </p:nvPr>
            </p:nvGraphicFramePr>
            <p:xfrm>
              <a:off x="2085682" y="146666"/>
              <a:ext cx="8129737" cy="1539812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738464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2148596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487489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487489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267699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190500"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 gridSpan="3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dirty="0">
                              <a:effectLst/>
                            </a:rPr>
                            <a:t>Ambientes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Genótipos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dirty="0">
                              <a:effectLst/>
                            </a:rPr>
                            <a:t>A1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A2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A3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600" i="1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pt-BR" sz="16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pt-BR" sz="1600" b="0" i="1" smtClean="0"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dirty="0">
                              <a:effectLst/>
                            </a:rPr>
                            <a:t>1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2074,67</a:t>
                          </a:r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3125,67</a:t>
                          </a:r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2766,67</a:t>
                          </a:r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7967,00</a:t>
                          </a:r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2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2154,00</a:t>
                          </a:r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3199,33</a:t>
                          </a:r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2411,33</a:t>
                          </a:r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7764,67</a:t>
                          </a:r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3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2624,00</a:t>
                          </a:r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3204,67</a:t>
                          </a:r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3681,00</a:t>
                          </a:r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9509,67</a:t>
                          </a:r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268849"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600" i="1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pt-BR" sz="1600" b="0" i="1" smtClean="0"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  <m:r>
                                      <a:rPr lang="pt-BR" sz="16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6852,67</a:t>
                          </a:r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9529,67</a:t>
                          </a:r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8859,00</a:t>
                          </a:r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indent="0" algn="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pt-BR" sz="1600" i="1" u="none" strike="noStrike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pt-BR" sz="1600" u="none" strike="noStrike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pt-BR" sz="1600" b="0" i="0" u="none" strike="noStrike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.</m:t>
                                  </m:r>
                                  <m:r>
                                    <a:rPr lang="pt-BR" sz="1600" u="none" strike="noStrike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.</m:t>
                                  </m:r>
                                </m:sub>
                              </m:sSub>
                              <m:r>
                                <a:rPr lang="pt-BR" sz="1600" u="none" strike="noStrike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=</m:t>
                              </m:r>
                            </m:oMath>
                          </a14:m>
                          <a:r>
                            <a:rPr lang="pt-BR" sz="16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25241.33</a:t>
                          </a:r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ela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50356465"/>
                  </p:ext>
                </p:extLst>
              </p:nvPr>
            </p:nvGraphicFramePr>
            <p:xfrm>
              <a:off x="2085682" y="146666"/>
              <a:ext cx="8129737" cy="1539812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738464"/>
                    <a:gridCol w="2148596"/>
                    <a:gridCol w="1487489"/>
                    <a:gridCol w="1487489"/>
                    <a:gridCol w="1267699"/>
                  </a:tblGrid>
                  <a:tr h="253365"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 gridSpan="3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dirty="0">
                              <a:effectLst/>
                            </a:rPr>
                            <a:t>Ambientes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</a:tr>
                  <a:tr h="25336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Genótipos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dirty="0">
                              <a:effectLst/>
                            </a:rPr>
                            <a:t>A1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A2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A3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9525" marR="9525" marT="9525" marB="0" anchor="ctr">
                        <a:blipFill rotWithShape="0">
                          <a:blip r:embed="rId3"/>
                          <a:stretch>
                            <a:fillRect l="-541827" t="-121951" r="-962" b="-465854"/>
                          </a:stretch>
                        </a:blipFill>
                      </a:tcPr>
                    </a:tc>
                  </a:tr>
                  <a:tr h="25336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dirty="0">
                              <a:effectLst/>
                            </a:rPr>
                            <a:t>1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2074,67</a:t>
                          </a:r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3125,67</a:t>
                          </a:r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2766,67</a:t>
                          </a:r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7967,00</a:t>
                          </a:r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</a:tr>
                  <a:tr h="25336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2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2154,00</a:t>
                          </a:r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3199,33</a:t>
                          </a:r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2411,33</a:t>
                          </a:r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7764,67</a:t>
                          </a:r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</a:tr>
                  <a:tr h="25336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3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2624,00</a:t>
                          </a:r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3204,67</a:t>
                          </a:r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3681,00</a:t>
                          </a:r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9509,67</a:t>
                          </a:r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</a:tr>
                  <a:tr h="272987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9525" marR="9525" marT="9525" marB="0" anchor="ctr">
                        <a:blipFill rotWithShape="0">
                          <a:blip r:embed="rId3"/>
                          <a:stretch>
                            <a:fillRect l="-351" t="-480000" r="-368772" b="-4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6852,67</a:t>
                          </a:r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9529,67</a:t>
                          </a:r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8859,00</a:t>
                          </a:r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9525" marR="9525" marT="9525" marB="0" anchor="b">
                        <a:blipFill rotWithShape="0">
                          <a:blip r:embed="rId3"/>
                          <a:stretch>
                            <a:fillRect l="-541827" t="-480000" r="-962" b="-46667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ixaDeTexto 10"/>
              <p:cNvSpPr txBox="1"/>
              <p:nvPr/>
            </p:nvSpPr>
            <p:spPr>
              <a:xfrm>
                <a:off x="-55421" y="4375650"/>
                <a:ext cx="12247419" cy="89171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𝑄𝑀𝐴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−1)</m:t>
                          </m:r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.</m:t>
                                      </m:r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− </m:t>
                          </m:r>
                          <m:f>
                            <m:f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pt-BR" i="1" smtClean="0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..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den>
                          </m:f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−1)</m:t>
                          </m:r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pt-BR" b="0" i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nor/>
                            </m:rPr>
                            <a:rPr lang="pt-BR" dirty="0">
                              <a:solidFill>
                                <a:schemeClr val="dk1"/>
                              </a:solidFill>
                            </a:rPr>
                            <m:t>6852,67 </m:t>
                          </m:r>
                          <m:r>
                            <m:rPr>
                              <m:nor/>
                            </m:rPr>
                            <a:rPr lang="pt-BR" b="0" i="0" dirty="0" smtClean="0">
                              <a:solidFill>
                                <a:schemeClr val="dk1"/>
                              </a:solidFill>
                            </a:rPr>
                            <m:t>²</m:t>
                          </m:r>
                          <m:r>
                            <m:rPr>
                              <m:nor/>
                            </m:rPr>
                            <a:rPr lang="pt-BR" dirty="0">
                              <a:solidFill>
                                <a:schemeClr val="dk1"/>
                              </a:solidFill>
                            </a:rPr>
                            <m:t> </m:t>
                          </m:r>
                          <m:r>
                            <a:rPr lang="pt-BR" b="0" i="1" dirty="0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nor/>
                            </m:rPr>
                            <a:rPr lang="pt-BR" dirty="0">
                              <a:solidFill>
                                <a:schemeClr val="dk1"/>
                              </a:solidFill>
                            </a:rPr>
                            <m:t>9529,67 </m:t>
                          </m:r>
                          <m:r>
                            <m:rPr>
                              <m:nor/>
                            </m:rPr>
                            <a:rPr lang="pt-BR" b="0" i="0" dirty="0" smtClean="0">
                              <a:solidFill>
                                <a:schemeClr val="dk1"/>
                              </a:solidFill>
                            </a:rPr>
                            <m:t>²</m:t>
                          </m:r>
                          <m:r>
                            <m:rPr>
                              <m:nor/>
                            </m:rPr>
                            <a:rPr lang="pt-BR" dirty="0">
                              <a:solidFill>
                                <a:schemeClr val="dk1"/>
                              </a:solidFill>
                            </a:rPr>
                            <m:t> </m:t>
                          </m:r>
                          <m:r>
                            <a:rPr lang="pt-BR" b="0" i="1" dirty="0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nor/>
                            </m:rPr>
                            <a:rPr lang="pt-BR" dirty="0">
                              <a:solidFill>
                                <a:schemeClr val="dk1"/>
                              </a:solidFill>
                            </a:rPr>
                            <m:t>8859,00 </m:t>
                          </m:r>
                          <m:r>
                            <m:rPr>
                              <m:nor/>
                            </m:rPr>
                            <a:rPr lang="pt-BR" b="0" i="0" dirty="0" smtClean="0">
                              <a:solidFill>
                                <a:schemeClr val="dk1"/>
                              </a:solidFill>
                            </a:rPr>
                            <m:t>²) −</m:t>
                          </m:r>
                          <m:f>
                            <m:fPr>
                              <m:ctrlPr>
                                <a:rPr lang="pt-BR" i="1" dirty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nor/>
                                </m:rPr>
                                <a:rPr lang="pt-BR" dirty="0">
                                  <a:solidFill>
                                    <a:schemeClr val="dk1"/>
                                  </a:solidFill>
                                </a:rPr>
                                <m:t>25241.33</m:t>
                              </m:r>
                              <m:r>
                                <a:rPr lang="pt-BR" i="1" dirty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²</m:t>
                              </m:r>
                            </m:num>
                            <m:den>
                              <m:r>
                                <a:rPr lang="pt-BR" i="1" dirty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pt-BR"/>
                        <m:t>1940249.37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1" name="CaixaDeTexto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5421" y="4375650"/>
                <a:ext cx="12247419" cy="89171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ixaDeTexto 13"/>
              <p:cNvSpPr txBox="1"/>
              <p:nvPr/>
            </p:nvSpPr>
            <p:spPr>
              <a:xfrm>
                <a:off x="138544" y="3430621"/>
                <a:ext cx="6068292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𝑆𝑄𝐺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𝑄𝑀𝐺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∗</m:t>
                      </m:r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m:rPr>
                          <m:nor/>
                        </m:rPr>
                        <a:rPr lang="pt-BR"/>
                        <m:t>910964</m:t>
                      </m:r>
                      <m:r>
                        <m:rPr>
                          <m:nor/>
                        </m:rPr>
                        <a:rPr lang="pt-BR" b="0" i="0" smtClean="0"/>
                        <m:t>,</m:t>
                      </m:r>
                      <m:r>
                        <m:rPr>
                          <m:nor/>
                        </m:rPr>
                        <a:rPr lang="pt-BR"/>
                        <m:t>037</m:t>
                      </m:r>
                      <m:r>
                        <m:rPr>
                          <m:nor/>
                        </m:rPr>
                        <a:rPr lang="pt-BR" b="0" i="0" smtClean="0"/>
                        <m:t> ∗ 2 = </m:t>
                      </m:r>
                      <m:r>
                        <m:rPr>
                          <m:nor/>
                        </m:rPr>
                        <a:rPr lang="pt-BR"/>
                        <m:t>1821928</m:t>
                      </m:r>
                      <m:r>
                        <m:rPr>
                          <m:nor/>
                        </m:rPr>
                        <a:rPr lang="pt-BR" b="0" i="0" smtClean="0"/>
                        <m:t>,</m:t>
                      </m:r>
                      <m:r>
                        <m:rPr>
                          <m:nor/>
                        </m:rPr>
                        <a:rPr lang="pt-BR"/>
                        <m:t>07</m:t>
                      </m:r>
                    </m:oMath>
                  </m:oMathPara>
                </a14:m>
                <a:endParaRPr lang="pt-BR" dirty="0"/>
              </a:p>
              <a:p>
                <a:endParaRPr lang="pt-BR" dirty="0"/>
              </a:p>
            </p:txBody>
          </p:sp>
        </mc:Choice>
        <mc:Fallback xmlns="">
          <p:sp>
            <p:nvSpPr>
              <p:cNvPr id="14" name="CaixaDeTexto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544" y="3430621"/>
                <a:ext cx="6068292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aixaDeTexto 14"/>
              <p:cNvSpPr txBox="1"/>
              <p:nvPr/>
            </p:nvSpPr>
            <p:spPr>
              <a:xfrm>
                <a:off x="480288" y="5833891"/>
                <a:ext cx="625302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𝑆𝑄𝐴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𝑄𝑀𝐴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 ∗</m:t>
                    </m:r>
                    <m:d>
                      <m:d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pt-BR"/>
                      <m:t>1940249</m:t>
                    </m:r>
                    <m:r>
                      <m:rPr>
                        <m:nor/>
                      </m:rPr>
                      <a:rPr lang="pt-BR" b="0" i="0" smtClean="0"/>
                      <m:t>,</m:t>
                    </m:r>
                    <m:r>
                      <m:rPr>
                        <m:nor/>
                      </m:rPr>
                      <a:rPr lang="pt-BR"/>
                      <m:t>37</m:t>
                    </m:r>
                  </m:oMath>
                </a14:m>
                <a:r>
                  <a:rPr lang="pt-BR" dirty="0" smtClean="0"/>
                  <a:t> * 2 = 3880498,74 </a:t>
                </a:r>
                <a:endParaRPr lang="pt-BR" dirty="0"/>
              </a:p>
            </p:txBody>
          </p:sp>
        </mc:Choice>
        <mc:Fallback xmlns="">
          <p:sp>
            <p:nvSpPr>
              <p:cNvPr id="15" name="CaixaDeTexto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288" y="5833891"/>
                <a:ext cx="6253021" cy="276999"/>
              </a:xfrm>
              <a:prstGeom prst="rect">
                <a:avLst/>
              </a:prstGeom>
              <a:blipFill>
                <a:blip r:embed="rId6"/>
                <a:stretch>
                  <a:fillRect l="-1657" t="-28889" b="-5333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05522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ela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48733034"/>
                  </p:ext>
                </p:extLst>
              </p:nvPr>
            </p:nvGraphicFramePr>
            <p:xfrm>
              <a:off x="2085682" y="146666"/>
              <a:ext cx="8129737" cy="1539812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738464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2148596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487489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487489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267699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190500"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 gridSpan="3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dirty="0">
                              <a:effectLst/>
                            </a:rPr>
                            <a:t>Ambientes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Genótipos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dirty="0">
                              <a:effectLst/>
                            </a:rPr>
                            <a:t>A1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A2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A3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600" i="1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pt-BR" sz="16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pt-BR" sz="1600" b="0" i="1" smtClean="0"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dirty="0">
                              <a:effectLst/>
                            </a:rPr>
                            <a:t>1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2074,67</a:t>
                          </a:r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3125,67</a:t>
                          </a:r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2766,67</a:t>
                          </a:r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7967,00</a:t>
                          </a:r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2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2154,00</a:t>
                          </a:r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3199,33</a:t>
                          </a:r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2411,33</a:t>
                          </a:r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7764,67</a:t>
                          </a:r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3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2624,00</a:t>
                          </a:r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3204,67</a:t>
                          </a:r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3681,00</a:t>
                          </a:r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9509,67</a:t>
                          </a:r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268849"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600" i="1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pt-BR" sz="1600" b="0" i="1" smtClean="0"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  <m:r>
                                      <a:rPr lang="pt-BR" sz="16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6852,67</a:t>
                          </a:r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9529,67</a:t>
                          </a:r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8859,00</a:t>
                          </a:r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indent="0" algn="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pt-BR" sz="1600" i="1" u="none" strike="noStrike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pt-BR" sz="1600" u="none" strike="noStrike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pt-BR" sz="1600" b="0" i="0" u="none" strike="noStrike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.</m:t>
                                  </m:r>
                                  <m:r>
                                    <a:rPr lang="pt-BR" sz="1600" u="none" strike="noStrike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.</m:t>
                                  </m:r>
                                </m:sub>
                              </m:sSub>
                              <m:r>
                                <a:rPr lang="pt-BR" sz="1600" u="none" strike="noStrike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=</m:t>
                              </m:r>
                            </m:oMath>
                          </a14:m>
                          <a:r>
                            <a:rPr lang="pt-BR" sz="16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25241,33</a:t>
                          </a:r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ela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48733034"/>
                  </p:ext>
                </p:extLst>
              </p:nvPr>
            </p:nvGraphicFramePr>
            <p:xfrm>
              <a:off x="2085682" y="146666"/>
              <a:ext cx="8129737" cy="1539812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738464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2148596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487489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487489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267699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253365"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 gridSpan="3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dirty="0">
                              <a:effectLst/>
                            </a:rPr>
                            <a:t>Ambientes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5336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Genótipos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dirty="0">
                              <a:effectLst/>
                            </a:rPr>
                            <a:t>A1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A2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A3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9525" marR="9525" marT="9525" marB="0" anchor="ctr">
                        <a:blipFill>
                          <a:blip r:embed="rId2"/>
                          <a:stretch>
                            <a:fillRect l="-541827" t="-121951" r="-962" b="-46585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25336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dirty="0">
                              <a:effectLst/>
                            </a:rPr>
                            <a:t>1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2074,67</a:t>
                          </a:r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3125,67</a:t>
                          </a:r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2766,67</a:t>
                          </a:r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7967,00</a:t>
                          </a:r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25336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2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2154,00</a:t>
                          </a:r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3199,33</a:t>
                          </a:r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2411,33</a:t>
                          </a:r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7764,67</a:t>
                          </a:r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25336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3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2624,00</a:t>
                          </a:r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3204,67</a:t>
                          </a:r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3681,00</a:t>
                          </a:r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9509,67</a:t>
                          </a:r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272987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9525" marR="9525" marT="9525" marB="0" anchor="ctr">
                        <a:blipFill>
                          <a:blip r:embed="rId2"/>
                          <a:stretch>
                            <a:fillRect l="-351" t="-480000" r="-368772" b="-4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6852,67</a:t>
                          </a:r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9529,67</a:t>
                          </a:r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8859,00</a:t>
                          </a:r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9525" marR="9525" marT="9525" marB="0" anchor="b">
                        <a:blipFill>
                          <a:blip r:embed="rId2"/>
                          <a:stretch>
                            <a:fillRect l="-541827" t="-480000" r="-962" b="-4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ixaDeTexto 11"/>
              <p:cNvSpPr txBox="1"/>
              <p:nvPr/>
            </p:nvSpPr>
            <p:spPr>
              <a:xfrm>
                <a:off x="591126" y="2416650"/>
                <a:ext cx="11342255" cy="89171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𝑄𝑀𝐺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𝑎𝑔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pt-B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− </m:t>
                          </m:r>
                          <m:f>
                            <m:f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pt-BR" i="1" smtClean="0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..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𝑎𝑔</m:t>
                              </m:r>
                            </m:den>
                          </m:f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3∗3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pt-BR" dirty="0">
                              <a:solidFill>
                                <a:schemeClr val="dk1"/>
                              </a:solidFill>
                            </a:rPr>
                            <m:t>2074,67 </m:t>
                          </m:r>
                          <m:r>
                            <m:rPr>
                              <m:nor/>
                            </m:rPr>
                            <a:rPr lang="pt-BR" b="0" i="0" dirty="0" smtClean="0">
                              <a:solidFill>
                                <a:schemeClr val="dk1"/>
                              </a:solidFill>
                            </a:rPr>
                            <m:t>²</m:t>
                          </m:r>
                          <m:r>
                            <m:rPr>
                              <m:nor/>
                            </m:rPr>
                            <a:rPr lang="pt-BR" dirty="0">
                              <a:solidFill>
                                <a:schemeClr val="dk1"/>
                              </a:solidFill>
                            </a:rPr>
                            <m:t> </m:t>
                          </m:r>
                          <m:r>
                            <a:rPr lang="pt-BR" b="0" i="1" dirty="0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nor/>
                            </m:rPr>
                            <a:rPr lang="pt-BR" b="0" i="0" dirty="0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...</m:t>
                          </m:r>
                          <m:r>
                            <m:rPr>
                              <m:nor/>
                            </m:rPr>
                            <a:rPr lang="pt-BR" dirty="0">
                              <a:solidFill>
                                <a:schemeClr val="dk1"/>
                              </a:solidFill>
                            </a:rPr>
                            <m:t> </m:t>
                          </m:r>
                          <m:r>
                            <a:rPr lang="pt-BR" b="0" i="1" dirty="0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nor/>
                            </m:rPr>
                            <a:rPr lang="pt-BR" dirty="0">
                              <a:solidFill>
                                <a:schemeClr val="dk1"/>
                              </a:solidFill>
                            </a:rPr>
                            <m:t>3681,00 </m:t>
                          </m:r>
                          <m:r>
                            <m:rPr>
                              <m:nor/>
                            </m:rPr>
                            <a:rPr lang="pt-BR" b="0" i="0" dirty="0" smtClean="0">
                              <a:solidFill>
                                <a:schemeClr val="dk1"/>
                              </a:solidFill>
                            </a:rPr>
                            <m:t>² −</m:t>
                          </m:r>
                          <m:f>
                            <m:fPr>
                              <m:ctrlPr>
                                <a:rPr lang="pt-BR" i="1" dirty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nor/>
                                </m:rPr>
                                <a:rPr lang="pt-BR" dirty="0">
                                  <a:solidFill>
                                    <a:schemeClr val="dk1"/>
                                  </a:solidFill>
                                </a:rPr>
                                <m:t>25241</m:t>
                              </m:r>
                              <m:r>
                                <m:rPr>
                                  <m:nor/>
                                </m:rPr>
                                <a:rPr lang="pt-BR" b="0" i="0" dirty="0" smtClean="0">
                                  <a:solidFill>
                                    <a:schemeClr val="dk1"/>
                                  </a:solidFill>
                                </a:rPr>
                                <m:t>,</m:t>
                              </m:r>
                              <m:r>
                                <m:rPr>
                                  <m:nor/>
                                </m:rPr>
                                <a:rPr lang="pt-BR" dirty="0">
                                  <a:solidFill>
                                    <a:schemeClr val="dk1"/>
                                  </a:solidFill>
                                </a:rPr>
                                <m:t>33</m:t>
                              </m:r>
                              <m:r>
                                <a:rPr lang="pt-BR" i="1" dirty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²</m:t>
                              </m:r>
                            </m:num>
                            <m:den>
                              <m:r>
                                <a:rPr lang="pt-BR" b="0" i="1" dirty="0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den>
                          </m:f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pt-BR"/>
                        <m:t>874434</m:t>
                      </m:r>
                      <m:r>
                        <m:rPr>
                          <m:nor/>
                        </m:rPr>
                        <a:rPr lang="pt-BR" b="0" i="0" smtClean="0"/>
                        <m:t>,</m:t>
                      </m:r>
                      <m:r>
                        <m:rPr>
                          <m:nor/>
                        </m:rPr>
                        <a:rPr lang="pt-BR"/>
                        <m:t>5648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2" name="CaixaDeTexto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126" y="2416650"/>
                <a:ext cx="11342255" cy="89171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ixaDeTexto 12"/>
              <p:cNvSpPr txBox="1"/>
              <p:nvPr/>
            </p:nvSpPr>
            <p:spPr>
              <a:xfrm>
                <a:off x="1034471" y="4296250"/>
                <a:ext cx="11702474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𝑆𝑄𝐺𝑥𝐴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𝑆𝑄𝐺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 −</m:t>
                    </m:r>
                    <m:d>
                      <m:d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𝑆𝑄𝐺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𝑆𝑄𝐴</m:t>
                        </m:r>
                      </m:e>
                    </m:d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pt-BR" dirty="0"/>
                      <m:t>6995476</m:t>
                    </m:r>
                    <m:r>
                      <m:rPr>
                        <m:nor/>
                      </m:rPr>
                      <a:rPr lang="pt-BR" b="0" i="0" dirty="0" smtClean="0"/>
                      <m:t>,</m:t>
                    </m:r>
                    <m:r>
                      <m:rPr>
                        <m:nor/>
                      </m:rPr>
                      <a:rPr lang="pt-BR" dirty="0"/>
                      <m:t>52</m:t>
                    </m:r>
                    <m:r>
                      <m:rPr>
                        <m:nor/>
                      </m:rPr>
                      <a:rPr lang="pt-BR" b="0" i="0" dirty="0" smtClean="0"/>
                      <m:t> </m:t>
                    </m:r>
                    <m:r>
                      <m:rPr>
                        <m:nor/>
                      </m:rPr>
                      <a:rPr lang="pt-BR" b="0" i="0" smtClean="0"/>
                      <m:t>− </m:t>
                    </m:r>
                    <m:r>
                      <m:rPr>
                        <m:nor/>
                      </m:rPr>
                      <a:rPr lang="pt-BR"/>
                      <m:t>1821928</m:t>
                    </m:r>
                    <m:r>
                      <m:rPr>
                        <m:nor/>
                      </m:rPr>
                      <a:rPr lang="pt-BR" b="0" i="0" smtClean="0"/>
                      <m:t>,</m:t>
                    </m:r>
                    <m:r>
                      <m:rPr>
                        <m:nor/>
                      </m:rPr>
                      <a:rPr lang="pt-BR"/>
                      <m:t>07</m:t>
                    </m:r>
                  </m:oMath>
                </a14:m>
                <a:r>
                  <a:rPr lang="pt-BR" dirty="0" smtClean="0"/>
                  <a:t> – 3880498,74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= </m:t>
                    </m:r>
                    <m:r>
                      <m:rPr>
                        <m:nor/>
                      </m:rPr>
                      <a:rPr lang="pt-BR"/>
                      <m:t>1293049</m:t>
                    </m:r>
                    <m:r>
                      <m:rPr>
                        <m:nor/>
                      </m:rPr>
                      <a:rPr lang="pt-BR" b="0" i="0" smtClean="0"/>
                      <m:t>,</m:t>
                    </m:r>
                    <m:r>
                      <m:rPr>
                        <m:nor/>
                      </m:rPr>
                      <a:rPr lang="pt-BR"/>
                      <m:t>70</m:t>
                    </m:r>
                  </m:oMath>
                </a14:m>
                <a:endParaRPr lang="pt-BR" dirty="0"/>
              </a:p>
            </p:txBody>
          </p:sp>
        </mc:Choice>
        <mc:Fallback xmlns="">
          <p:sp>
            <p:nvSpPr>
              <p:cNvPr id="13" name="CaixaDeTexto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4471" y="4296250"/>
                <a:ext cx="11702474" cy="276999"/>
              </a:xfrm>
              <a:prstGeom prst="rect">
                <a:avLst/>
              </a:prstGeom>
              <a:blipFill>
                <a:blip r:embed="rId4"/>
                <a:stretch>
                  <a:fillRect l="-886" t="-28889" b="-5111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ixaDeTexto 6"/>
              <p:cNvSpPr txBox="1"/>
              <p:nvPr/>
            </p:nvSpPr>
            <p:spPr>
              <a:xfrm>
                <a:off x="489526" y="4837814"/>
                <a:ext cx="6918038" cy="5695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𝑄𝑀𝐺𝑥𝐴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𝑆𝑄𝐺𝑥𝐴</m:t>
                          </m:r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−1)(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−1)</m:t>
                          </m:r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pt-BR"/>
                            <m:t>1293049.70</m:t>
                          </m:r>
                          <m:r>
                            <m:rPr>
                              <m:nor/>
                            </m:rPr>
                            <a:rPr lang="pt-BR" dirty="0"/>
                            <m:t> </m:t>
                          </m:r>
                        </m:num>
                        <m:den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−1)(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−1)</m:t>
                          </m:r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pt-BR"/>
                        <m:t>323262</m:t>
                      </m:r>
                      <m:r>
                        <m:rPr>
                          <m:nor/>
                        </m:rPr>
                        <a:rPr lang="pt-BR" b="0" i="0" smtClean="0"/>
                        <m:t>,</m:t>
                      </m:r>
                      <m:r>
                        <m:rPr>
                          <m:nor/>
                        </m:rPr>
                        <a:rPr lang="pt-BR"/>
                        <m:t>4259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7" name="CaixaDeTexto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526" y="4837814"/>
                <a:ext cx="6918038" cy="56958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CaixaDeTexto 8"/>
              <p:cNvSpPr txBox="1"/>
              <p:nvPr/>
            </p:nvSpPr>
            <p:spPr>
              <a:xfrm>
                <a:off x="1034471" y="3572934"/>
                <a:ext cx="880225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𝑆𝑄𝐺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𝑄𝑀𝐺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 ∗(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𝑎𝑔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−1)</m:t>
                    </m:r>
                  </m:oMath>
                </a14:m>
                <a:r>
                  <a:rPr lang="pt-BR" dirty="0" smtClean="0"/>
                  <a:t> = 6995476,52 </a:t>
                </a:r>
                <a:endParaRPr lang="pt-BR" dirty="0"/>
              </a:p>
            </p:txBody>
          </p:sp>
        </mc:Choice>
        <mc:Fallback>
          <p:sp>
            <p:nvSpPr>
              <p:cNvPr id="9" name="CaixaDeTexto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4471" y="3572934"/>
                <a:ext cx="8802255" cy="276999"/>
              </a:xfrm>
              <a:prstGeom prst="rect">
                <a:avLst/>
              </a:prstGeom>
              <a:blipFill>
                <a:blip r:embed="rId6"/>
                <a:stretch>
                  <a:fillRect l="-1177" t="-28261" b="-50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194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988" y="253177"/>
            <a:ext cx="9459707" cy="6492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40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1924" y="530222"/>
            <a:ext cx="7795923" cy="2063104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3"/>
          <a:srcRect t="46989" r="8861"/>
          <a:stretch/>
        </p:blipFill>
        <p:spPr>
          <a:xfrm>
            <a:off x="2271161" y="3696639"/>
            <a:ext cx="6855769" cy="1437985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3"/>
          <a:srcRect r="8861" b="71845"/>
          <a:stretch/>
        </p:blipFill>
        <p:spPr>
          <a:xfrm>
            <a:off x="2271160" y="2932903"/>
            <a:ext cx="6855769" cy="76373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ixaDeTexto 9"/>
              <p:cNvSpPr txBox="1"/>
              <p:nvPr/>
            </p:nvSpPr>
            <p:spPr>
              <a:xfrm>
                <a:off x="1911924" y="5395224"/>
                <a:ext cx="8285020" cy="3926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𝑄𝑀𝑟𝑒𝑠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í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𝑑𝑢𝑜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nary>
                      <m:naryPr>
                        <m:chr m:val="∑"/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𝑎</m:t>
                        </m:r>
                      </m:sup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𝑄𝑀𝑅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/</m:t>
                        </m:r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nary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pt-BR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pt-BR" b="0" i="0" smtClean="0">
                            <a:latin typeface="Cambria Math" panose="02040503050406030204" pitchFamily="18" charset="0"/>
                          </a:rPr>
                          <m:t>11806,78 + 63394,61 + 61676,67</m:t>
                        </m:r>
                        <m:r>
                          <m:rPr>
                            <m:nor/>
                          </m:rPr>
                          <a:rPr lang="pt-BR" dirty="0">
                            <a:solidFill>
                              <a:schemeClr val="dk1"/>
                            </a:solidFill>
                          </a:rPr>
                          <m:t> </m:t>
                        </m:r>
                      </m:e>
                    </m:d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pt-BR" dirty="0" smtClean="0"/>
                  <a:t> 45626,02</a:t>
                </a:r>
                <a:endParaRPr lang="pt-BR" dirty="0"/>
              </a:p>
            </p:txBody>
          </p:sp>
        </mc:Choice>
        <mc:Fallback xmlns="">
          <p:sp>
            <p:nvSpPr>
              <p:cNvPr id="10" name="CaixaDeTexto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1924" y="5395224"/>
                <a:ext cx="8285020" cy="392608"/>
              </a:xfrm>
              <a:prstGeom prst="rect">
                <a:avLst/>
              </a:prstGeom>
              <a:blipFill rotWithShape="0">
                <a:blip r:embed="rId4"/>
                <a:stretch>
                  <a:fillRect l="-1325" t="-109375" b="-175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ixaDeTexto 10"/>
              <p:cNvSpPr txBox="1"/>
              <p:nvPr/>
            </p:nvSpPr>
            <p:spPr>
              <a:xfrm>
                <a:off x="1791853" y="5931354"/>
                <a:ext cx="8442037" cy="78752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𝑆𝑄𝐵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𝑆𝑄𝐵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/</m:t>
                          </m:r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pt-BR" b="0" i="0" smtClean="0">
                              <a:latin typeface="Cambria Math" panose="02040503050406030204" pitchFamily="18" charset="0"/>
                            </a:rPr>
                            <m:t>2∗65918,78 + 2∗78190,78 + 2∗160366,33</m:t>
                          </m:r>
                          <m:r>
                            <m:rPr>
                              <m:nor/>
                            </m:rPr>
                            <a:rPr lang="pt-BR" dirty="0">
                              <a:solidFill>
                                <a:schemeClr val="dk1"/>
                              </a:solidFill>
                            </a:rPr>
                            <m:t> 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=608951,78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1" name="CaixaDeTexto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1853" y="5931354"/>
                <a:ext cx="8442037" cy="787523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70134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 txBox="1">
            <a:spLocks/>
          </p:cNvSpPr>
          <p:nvPr/>
        </p:nvSpPr>
        <p:spPr>
          <a:xfrm>
            <a:off x="1406387" y="2450001"/>
            <a:ext cx="9817727" cy="18349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3600" dirty="0" smtClean="0"/>
              <a:t>Análise Conjunta de Variância</a:t>
            </a:r>
          </a:p>
          <a:p>
            <a:pPr algn="ctr"/>
            <a:r>
              <a:rPr lang="pt-BR" sz="3600" dirty="0" smtClean="0"/>
              <a:t>Relações Importantes</a:t>
            </a:r>
            <a:endParaRPr lang="pt-BR" sz="3600" dirty="0"/>
          </a:p>
        </p:txBody>
      </p:sp>
    </p:spTree>
    <p:extLst>
      <p:ext uri="{BB962C8B-B14F-4D97-AF65-F5344CB8AC3E}">
        <p14:creationId xmlns:p14="http://schemas.microsoft.com/office/powerpoint/2010/main" val="4183458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610" y="674542"/>
            <a:ext cx="9770588" cy="2543745"/>
          </a:xfrm>
          <a:prstGeom prst="rect">
            <a:avLst/>
          </a:prstGeom>
        </p:spPr>
      </p:pic>
      <p:sp>
        <p:nvSpPr>
          <p:cNvPr id="15" name="Retângulo 14"/>
          <p:cNvSpPr/>
          <p:nvPr/>
        </p:nvSpPr>
        <p:spPr>
          <a:xfrm>
            <a:off x="4413987" y="182578"/>
            <a:ext cx="211679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000" b="1" dirty="0" smtClean="0"/>
              <a:t>Efeitos Aleatórios:</a:t>
            </a:r>
            <a:endParaRPr lang="pt-BR" sz="2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tângulo 15"/>
              <p:cNvSpPr/>
              <p:nvPr/>
            </p:nvSpPr>
            <p:spPr>
              <a:xfrm>
                <a:off x="6379296" y="113209"/>
                <a:ext cx="216187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𝐺𝐴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16" name="Retângulo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9296" y="113209"/>
                <a:ext cx="2161874" cy="52322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tângulo 16"/>
          <p:cNvSpPr/>
          <p:nvPr/>
        </p:nvSpPr>
        <p:spPr>
          <a:xfrm>
            <a:off x="1181889" y="198206"/>
            <a:ext cx="240315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pt-BR" sz="2000" b="1" dirty="0" smtClean="0"/>
              <a:t>Modelo Aleatório</a:t>
            </a:r>
            <a:endParaRPr lang="pt-BR" sz="2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aixaDeTexto 17"/>
              <p:cNvSpPr txBox="1"/>
              <p:nvPr/>
            </p:nvSpPr>
            <p:spPr>
              <a:xfrm>
                <a:off x="157016" y="4657549"/>
                <a:ext cx="5754253" cy="431272"/>
              </a:xfrm>
              <a:prstGeom prst="rect">
                <a:avLst/>
              </a:prstGeom>
              <a:solidFill>
                <a:schemeClr val="accent2"/>
              </a:solidFill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342900" indent="-342900" algn="ctr">
                  <a:buFont typeface="Arial" panose="020B0604020202020204" pitchFamily="34" charset="0"/>
                  <a:buChar char="•"/>
                </a:pPr>
                <a:r>
                  <a:rPr lang="pt-BR" sz="2000" dirty="0"/>
                  <a:t>H</a:t>
                </a:r>
                <a:r>
                  <a:rPr lang="pt-BR" sz="2000" baseline="-25000" dirty="0"/>
                  <a:t>0 </a:t>
                </a:r>
                <a:r>
                  <a:rPr lang="pt-BR" sz="2000" baseline="-25000" dirty="0" smtClean="0"/>
                  <a:t> </a:t>
                </a:r>
                <a:r>
                  <a:rPr lang="pt-BR" sz="2000" dirty="0" smtClean="0"/>
                  <a:t>Genótipos (G):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pt-BR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B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  <m:sup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pt-BR" sz="20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pt-BR" sz="2000" dirty="0"/>
              </a:p>
            </p:txBody>
          </p:sp>
        </mc:Choice>
        <mc:Fallback xmlns="">
          <p:sp>
            <p:nvSpPr>
              <p:cNvPr id="18" name="CaixaDeTexto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016" y="4657549"/>
                <a:ext cx="5754253" cy="431272"/>
              </a:xfrm>
              <a:prstGeom prst="rect">
                <a:avLst/>
              </a:prstGeom>
              <a:blipFill rotWithShape="0">
                <a:blip r:embed="rId4"/>
                <a:stretch>
                  <a:fillRect t="-2740" b="-1780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aixaDeTexto 18"/>
              <p:cNvSpPr txBox="1"/>
              <p:nvPr/>
            </p:nvSpPr>
            <p:spPr>
              <a:xfrm>
                <a:off x="157016" y="5503619"/>
                <a:ext cx="5754253" cy="400110"/>
              </a:xfrm>
              <a:prstGeom prst="rect">
                <a:avLst/>
              </a:prstGeom>
              <a:solidFill>
                <a:srgbClr val="92D050"/>
              </a:solidFill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342900" indent="-342900" algn="ctr">
                  <a:buFont typeface="Arial" panose="020B0604020202020204" pitchFamily="34" charset="0"/>
                  <a:buChar char="•"/>
                </a:pPr>
                <a:r>
                  <a:rPr lang="pt-BR" sz="2000" dirty="0" smtClean="0"/>
                  <a:t>H</a:t>
                </a:r>
                <a:r>
                  <a:rPr lang="pt-BR" sz="2000" baseline="-25000" dirty="0" smtClean="0"/>
                  <a:t>0</a:t>
                </a:r>
                <a:r>
                  <a:rPr lang="pt-BR" sz="2000" dirty="0" smtClean="0"/>
                  <a:t> Ambientes (A):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pt-BR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B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pt-BR" sz="20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pt-BR" sz="2000" dirty="0" smtClean="0"/>
              </a:p>
            </p:txBody>
          </p:sp>
        </mc:Choice>
        <mc:Fallback xmlns="">
          <p:sp>
            <p:nvSpPr>
              <p:cNvPr id="19" name="CaixaDeTexto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016" y="5503619"/>
                <a:ext cx="5754253" cy="400110"/>
              </a:xfrm>
              <a:prstGeom prst="rect">
                <a:avLst/>
              </a:prstGeom>
              <a:blipFill rotWithShape="0">
                <a:blip r:embed="rId5"/>
                <a:stretch>
                  <a:fillRect t="-7463" b="-2537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aixaDeTexto 19"/>
              <p:cNvSpPr txBox="1"/>
              <p:nvPr/>
            </p:nvSpPr>
            <p:spPr>
              <a:xfrm>
                <a:off x="157017" y="6302053"/>
                <a:ext cx="5754253" cy="431272"/>
              </a:xfrm>
              <a:prstGeom prst="rect">
                <a:avLst/>
              </a:prstGeom>
              <a:solidFill>
                <a:srgbClr val="00B0F0"/>
              </a:solidFill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2000" dirty="0" smtClean="0"/>
                  <a:t>H</a:t>
                </a:r>
                <a:r>
                  <a:rPr lang="pt-BR" sz="2000" baseline="-25000" dirty="0"/>
                  <a:t>0 </a:t>
                </a:r>
                <a:r>
                  <a:rPr lang="pt-BR" sz="2000" baseline="-25000" dirty="0" smtClean="0"/>
                  <a:t> </a:t>
                </a:r>
                <a:r>
                  <a:rPr lang="pt-BR" sz="2000" dirty="0" smtClean="0"/>
                  <a:t>G x A: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pt-BR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B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pt-BR" sz="20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pt-BR" sz="2000" dirty="0"/>
              </a:p>
            </p:txBody>
          </p:sp>
        </mc:Choice>
        <mc:Fallback xmlns="">
          <p:sp>
            <p:nvSpPr>
              <p:cNvPr id="20" name="CaixaDeTexto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017" y="6302053"/>
                <a:ext cx="5754253" cy="431272"/>
              </a:xfrm>
              <a:prstGeom prst="rect">
                <a:avLst/>
              </a:prstGeom>
              <a:blipFill rotWithShape="0">
                <a:blip r:embed="rId6"/>
                <a:stretch>
                  <a:fillRect t="-4110" b="-1780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CaixaDeTexto 20"/>
          <p:cNvSpPr txBox="1"/>
          <p:nvPr/>
        </p:nvSpPr>
        <p:spPr>
          <a:xfrm>
            <a:off x="874191" y="3590132"/>
            <a:ext cx="4116699" cy="70788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Hipóteses de Nulidade (H</a:t>
            </a:r>
            <a:r>
              <a:rPr lang="pt-BR" sz="2000" baseline="-25000" dirty="0" smtClean="0"/>
              <a:t>0</a:t>
            </a:r>
            <a:r>
              <a:rPr lang="pt-BR" sz="2000" dirty="0" smtClean="0"/>
              <a:t>)</a:t>
            </a:r>
          </a:p>
          <a:p>
            <a:pPr algn="ctr"/>
            <a:r>
              <a:rPr lang="pt-BR" sz="2000" dirty="0" smtClean="0"/>
              <a:t>Modelo Aleatório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ixaDeTexto 10"/>
              <p:cNvSpPr txBox="1"/>
              <p:nvPr/>
            </p:nvSpPr>
            <p:spPr>
              <a:xfrm>
                <a:off x="7966282" y="3410051"/>
                <a:ext cx="2859564" cy="9509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𝑔𝑙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𝑛𝑢𝑚</m:t>
                          </m:r>
                        </m:sub>
                      </m:sSub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𝑄𝑀𝐴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𝑄𝑀𝑅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)²</m:t>
                          </m:r>
                        </m:num>
                        <m:den>
                          <m:f>
                            <m:f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𝑄𝑀𝐴</m:t>
                              </m:r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²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pt-B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000" b="0" i="1" smtClean="0">
                                      <a:latin typeface="Cambria Math" panose="02040503050406030204" pitchFamily="18" charset="0"/>
                                    </a:rPr>
                                    <m:t>𝐺𝐿</m:t>
                                  </m:r>
                                </m:e>
                                <m:sub>
                                  <m:r>
                                    <a:rPr lang="pt-BR" sz="2000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b>
                              </m:sSub>
                            </m:den>
                          </m:f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pt-BR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sz="2000" i="1">
                                  <a:latin typeface="Cambria Math" panose="02040503050406030204" pitchFamily="18" charset="0"/>
                                </a:rPr>
                                <m:t>𝑄𝑀</m:t>
                              </m:r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pt-BR" sz="2000" i="1">
                                  <a:latin typeface="Cambria Math" panose="02040503050406030204" pitchFamily="18" charset="0"/>
                                </a:rPr>
                                <m:t>²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pt-BR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000" i="1">
                                      <a:latin typeface="Cambria Math" panose="02040503050406030204" pitchFamily="18" charset="0"/>
                                    </a:rPr>
                                    <m:t>𝐺𝐿</m:t>
                                  </m:r>
                                </m:e>
                                <m:sub>
                                  <m:r>
                                    <a:rPr lang="pt-BR" sz="2000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sub>
                              </m:sSub>
                            </m:den>
                          </m:f>
                        </m:den>
                      </m:f>
                    </m:oMath>
                  </m:oMathPara>
                </a14:m>
                <a:endParaRPr lang="pt-BR" sz="2000" dirty="0"/>
              </a:p>
            </p:txBody>
          </p:sp>
        </mc:Choice>
        <mc:Fallback xmlns="">
          <p:sp>
            <p:nvSpPr>
              <p:cNvPr id="11" name="CaixaDeTexto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6282" y="3410051"/>
                <a:ext cx="2859564" cy="950901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ixaDeTexto 11"/>
              <p:cNvSpPr txBox="1"/>
              <p:nvPr/>
            </p:nvSpPr>
            <p:spPr>
              <a:xfrm>
                <a:off x="7966282" y="4613370"/>
                <a:ext cx="2950295" cy="9509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𝑔𝑙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𝑑𝑒𝑛</m:t>
                          </m:r>
                        </m:sub>
                      </m:sSub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𝑄𝑀𝐵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𝑄𝑀𝐺𝐴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)²</m:t>
                          </m:r>
                        </m:num>
                        <m:den>
                          <m:f>
                            <m:f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𝑄𝑀𝐵</m:t>
                              </m:r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²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pt-B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000" b="0" i="1" smtClean="0">
                                      <a:latin typeface="Cambria Math" panose="02040503050406030204" pitchFamily="18" charset="0"/>
                                    </a:rPr>
                                    <m:t>𝐺𝐿</m:t>
                                  </m:r>
                                </m:e>
                                <m:sub>
                                  <m:r>
                                    <a:rPr lang="pt-BR" sz="2000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</m:sSub>
                            </m:den>
                          </m:f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pt-BR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sz="2000" i="1">
                                  <a:latin typeface="Cambria Math" panose="02040503050406030204" pitchFamily="18" charset="0"/>
                                </a:rPr>
                                <m:t>𝑄𝑀</m:t>
                              </m:r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𝐺𝐴</m:t>
                              </m:r>
                              <m:r>
                                <a:rPr lang="pt-BR" sz="2000" i="1">
                                  <a:latin typeface="Cambria Math" panose="02040503050406030204" pitchFamily="18" charset="0"/>
                                </a:rPr>
                                <m:t>²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pt-BR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000" i="1">
                                      <a:latin typeface="Cambria Math" panose="02040503050406030204" pitchFamily="18" charset="0"/>
                                    </a:rPr>
                                    <m:t>𝐺𝐿</m:t>
                                  </m:r>
                                </m:e>
                                <m:sub>
                                  <m:r>
                                    <a:rPr lang="pt-BR" sz="2000" b="0" i="1" smtClean="0">
                                      <a:latin typeface="Cambria Math" panose="02040503050406030204" pitchFamily="18" charset="0"/>
                                    </a:rPr>
                                    <m:t>𝐺𝐴</m:t>
                                  </m:r>
                                </m:sub>
                              </m:sSub>
                            </m:den>
                          </m:f>
                        </m:den>
                      </m:f>
                    </m:oMath>
                  </m:oMathPara>
                </a14:m>
                <a:endParaRPr lang="pt-BR" sz="2000" dirty="0"/>
              </a:p>
            </p:txBody>
          </p:sp>
        </mc:Choice>
        <mc:Fallback xmlns="">
          <p:sp>
            <p:nvSpPr>
              <p:cNvPr id="12" name="CaixaDeTexto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6282" y="4613370"/>
                <a:ext cx="2950295" cy="950901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58817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ixaDeTexto 4"/>
              <p:cNvSpPr txBox="1"/>
              <p:nvPr/>
            </p:nvSpPr>
            <p:spPr>
              <a:xfrm>
                <a:off x="9041062" y="3088067"/>
                <a:ext cx="3150937" cy="78752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𝑆𝑄𝐺𝑥𝐴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+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𝑆𝑄𝐺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𝑆𝑄𝐺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/</m:t>
                          </m:r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5" name="CaixaDeTexto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1062" y="3088067"/>
                <a:ext cx="3150937" cy="787523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3"/>
          <a:srcRect b="48918"/>
          <a:stretch/>
        </p:blipFill>
        <p:spPr>
          <a:xfrm>
            <a:off x="221672" y="96826"/>
            <a:ext cx="7284914" cy="2038856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347" y="2417503"/>
            <a:ext cx="8588374" cy="317613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ixaDeTexto 6"/>
              <p:cNvSpPr txBox="1"/>
              <p:nvPr/>
            </p:nvSpPr>
            <p:spPr>
              <a:xfrm>
                <a:off x="221672" y="5988142"/>
                <a:ext cx="5021614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 smtClean="0">
                          <a:latin typeface="Cambria Math" panose="02040503050406030204" pitchFamily="18" charset="0"/>
                        </a:rPr>
                        <m:t>𝑆𝑄𝐺𝑥𝐴</m:t>
                      </m:r>
                      <m:r>
                        <a:rPr lang="pt-BR" i="1" smtClean="0">
                          <a:latin typeface="Cambria Math" panose="02040503050406030204" pitchFamily="18" charset="0"/>
                        </a:rPr>
                        <m:t> +</m:t>
                      </m:r>
                      <m:r>
                        <a:rPr lang="pt-BR" i="1" smtClean="0">
                          <a:latin typeface="Cambria Math" panose="02040503050406030204" pitchFamily="18" charset="0"/>
                        </a:rPr>
                        <m:t>𝑆𝑄𝐺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pt-BR" b="0" i="0" smtClean="0">
                              <a:latin typeface="Cambria Math" panose="02040503050406030204" pitchFamily="18" charset="0"/>
                            </a:rPr>
                            <m:t>15048618,63 + 6356665,72</m:t>
                          </m:r>
                          <m:r>
                            <m:rPr>
                              <m:nor/>
                            </m:rPr>
                            <a:rPr lang="pt-BR" dirty="0">
                              <a:solidFill>
                                <a:schemeClr val="dk1"/>
                              </a:solidFill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7" name="CaixaDeTexto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672" y="5988142"/>
                <a:ext cx="5021614" cy="276999"/>
              </a:xfrm>
              <a:prstGeom prst="rect">
                <a:avLst/>
              </a:prstGeom>
              <a:blipFill rotWithShape="0">
                <a:blip r:embed="rId5"/>
                <a:stretch>
                  <a:fillRect l="-485" b="-2826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ela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77774889"/>
                  </p:ext>
                </p:extLst>
              </p:nvPr>
            </p:nvGraphicFramePr>
            <p:xfrm>
              <a:off x="8030652" y="332688"/>
              <a:ext cx="3927431" cy="1806825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29257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2634859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19050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Ambientes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SQ(Genótipos)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dirty="0">
                              <a:effectLst/>
                            </a:rPr>
                            <a:t>1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dirty="0">
                              <a:effectLst/>
                            </a:rPr>
                            <a:t>5948097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dirty="0">
                              <a:effectLst/>
                            </a:rPr>
                            <a:t>2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6604868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dirty="0">
                              <a:effectLst/>
                            </a:rPr>
                            <a:t>3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6207526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dirty="0">
                              <a:effectLst/>
                            </a:rPr>
                            <a:t>4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2644794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540000">
                    <a:tc gridSpan="2">
                      <a:txBody>
                        <a:bodyPr/>
                        <a:lstStyle/>
                        <a:p>
                          <a:pPr algn="ctr" fontAlgn="b"/>
                          <a14:m>
                            <m:oMath xmlns:m="http://schemas.openxmlformats.org/officeDocument/2006/math">
                              <m:nary>
                                <m:naryPr>
                                  <m:chr m:val="∑"/>
                                  <m:ctrlPr>
                                    <a:rPr lang="pt-BR" sz="28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pt-BR" sz="2800" b="1" i="1">
                                      <a:latin typeface="Cambria Math" panose="02040503050406030204" pitchFamily="18" charset="0"/>
                                    </a:rPr>
                                    <m:t>𝒋</m:t>
                                  </m:r>
                                  <m:r>
                                    <a:rPr lang="pt-BR" sz="2800" b="1" i="1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pt-BR" sz="2800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  <m:sup>
                                  <m:r>
                                    <a:rPr lang="pt-BR" sz="2800" b="1" i="1"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</m:sup>
                                <m:e>
                                  <m:r>
                                    <a:rPr lang="pt-BR" sz="2800" b="1" i="1" smtClean="0">
                                      <a:latin typeface="Cambria Math" panose="02040503050406030204" pitchFamily="18" charset="0"/>
                                    </a:rPr>
                                    <m:t>𝑺𝑸𝑮</m:t>
                                  </m:r>
                                  <m:r>
                                    <a:rPr lang="pt-BR" sz="2800" b="1" i="1">
                                      <a:latin typeface="Cambria Math" panose="02040503050406030204" pitchFamily="18" charset="0"/>
                                    </a:rPr>
                                    <m:t>/</m:t>
                                  </m:r>
                                  <m:sSub>
                                    <m:sSubPr>
                                      <m:ctrlPr>
                                        <a:rPr lang="pt-BR" sz="28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2800" b="1" i="1">
                                          <a:latin typeface="Cambria Math" panose="02040503050406030204" pitchFamily="18" charset="0"/>
                                        </a:rPr>
                                        <m:t>𝑨</m:t>
                                      </m:r>
                                    </m:e>
                                    <m:sub>
                                      <m:r>
                                        <a:rPr lang="pt-BR" sz="2800" b="1" i="1">
                                          <a:latin typeface="Cambria Math" panose="02040503050406030204" pitchFamily="18" charset="0"/>
                                        </a:rPr>
                                        <m:t>𝒋</m:t>
                                      </m:r>
                                    </m:sub>
                                  </m:sSub>
                                </m:e>
                              </m:nary>
                            </m:oMath>
                          </a14:m>
                          <a:r>
                            <a:rPr lang="pt-BR" sz="2800" b="1" u="none" strike="noStrike" dirty="0" smtClean="0">
                              <a:effectLst/>
                            </a:rPr>
                            <a:t>= 21405284</a:t>
                          </a:r>
                          <a:endParaRPr lang="pt-BR" sz="28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 hMerge="1">
                      <a:txBody>
                        <a:bodyPr/>
                        <a:lstStyle/>
                        <a:p>
                          <a:pPr algn="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ela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77774889"/>
                  </p:ext>
                </p:extLst>
              </p:nvPr>
            </p:nvGraphicFramePr>
            <p:xfrm>
              <a:off x="8030652" y="332688"/>
              <a:ext cx="3927431" cy="1806825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292572"/>
                    <a:gridCol w="2634859"/>
                  </a:tblGrid>
                  <a:tr h="25336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Ambientes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SQ(Genótipos)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</a:tr>
                  <a:tr h="25336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dirty="0">
                              <a:effectLst/>
                            </a:rPr>
                            <a:t>1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dirty="0">
                              <a:effectLst/>
                            </a:rPr>
                            <a:t>5948097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</a:tr>
                  <a:tr h="25336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dirty="0">
                              <a:effectLst/>
                            </a:rPr>
                            <a:t>2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6604868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</a:tr>
                  <a:tr h="25336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dirty="0">
                              <a:effectLst/>
                            </a:rPr>
                            <a:t>3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6207526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</a:tr>
                  <a:tr h="25336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dirty="0">
                              <a:effectLst/>
                            </a:rPr>
                            <a:t>4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2644794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</a:tr>
                  <a:tr h="540000">
                    <a:tc gridSpan="2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9525" marR="9525" marT="9525" marB="0" anchor="ctr">
                        <a:blipFill rotWithShape="0">
                          <a:blip r:embed="rId6"/>
                          <a:stretch>
                            <a:fillRect l="-155" t="-241573" r="-310" b="-31461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ixaDeTexto 8"/>
              <p:cNvSpPr txBox="1"/>
              <p:nvPr/>
            </p:nvSpPr>
            <p:spPr>
              <a:xfrm>
                <a:off x="6521146" y="5772698"/>
                <a:ext cx="5355421" cy="98488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200" b="1" i="1">
                          <a:latin typeface="Cambria Math" panose="02040503050406030204" pitchFamily="18" charset="0"/>
                        </a:rPr>
                        <m:t>𝐒𝐐𝐆𝐱𝐀</m:t>
                      </m:r>
                      <m:r>
                        <a:rPr lang="pt-BR" sz="3200" b="1">
                          <a:latin typeface="Cambria Math" panose="02040503050406030204" pitchFamily="18" charset="0"/>
                        </a:rPr>
                        <m:t> +</m:t>
                      </m:r>
                      <m:r>
                        <a:rPr lang="pt-BR" sz="3200" b="1" i="1">
                          <a:latin typeface="Cambria Math" panose="02040503050406030204" pitchFamily="18" charset="0"/>
                        </a:rPr>
                        <m:t>𝐒𝐐𝐆</m:t>
                      </m:r>
                      <m:r>
                        <a:rPr lang="pt-BR" sz="3200" b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pt-BR" sz="3200" b="1" dirty="0">
                          <a:latin typeface="Cambria Math" panose="02040503050406030204" pitchFamily="18" charset="0"/>
                        </a:rPr>
                        <m:t>21405284</m:t>
                      </m:r>
                    </m:oMath>
                  </m:oMathPara>
                </a14:m>
                <a:endParaRPr lang="pt-BR" sz="3200" b="1" dirty="0">
                  <a:latin typeface="Cambria Math" panose="02040503050406030204" pitchFamily="18" charset="0"/>
                </a:endParaRPr>
              </a:p>
              <a:p>
                <a:endParaRPr lang="pt-BR" sz="3200" b="1" dirty="0"/>
              </a:p>
            </p:txBody>
          </p:sp>
        </mc:Choice>
        <mc:Fallback xmlns="">
          <p:sp>
            <p:nvSpPr>
              <p:cNvPr id="9" name="CaixaDeTexto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1146" y="5772698"/>
                <a:ext cx="5355421" cy="984885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tângulo 9"/>
          <p:cNvSpPr/>
          <p:nvPr/>
        </p:nvSpPr>
        <p:spPr>
          <a:xfrm>
            <a:off x="1881963" y="808074"/>
            <a:ext cx="978195" cy="98882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/>
          <p:cNvSpPr/>
          <p:nvPr/>
        </p:nvSpPr>
        <p:spPr>
          <a:xfrm>
            <a:off x="1690577" y="3965944"/>
            <a:ext cx="1169581" cy="17012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/>
          <p:cNvSpPr/>
          <p:nvPr/>
        </p:nvSpPr>
        <p:spPr>
          <a:xfrm>
            <a:off x="1679944" y="4300926"/>
            <a:ext cx="1286539" cy="19774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43250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2"/>
          <a:srcRect t="17594"/>
          <a:stretch/>
        </p:blipFill>
        <p:spPr>
          <a:xfrm>
            <a:off x="275749" y="66592"/>
            <a:ext cx="6606309" cy="2982713"/>
          </a:xfrm>
          <a:prstGeom prst="rect">
            <a:avLst/>
          </a:prstGeom>
        </p:spPr>
      </p:pic>
      <p:sp>
        <p:nvSpPr>
          <p:cNvPr id="7" name="Retângulo 6"/>
          <p:cNvSpPr/>
          <p:nvPr/>
        </p:nvSpPr>
        <p:spPr>
          <a:xfrm>
            <a:off x="2600708" y="2068178"/>
            <a:ext cx="978195" cy="98882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611" y="5713172"/>
            <a:ext cx="6740447" cy="799714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749" y="3270043"/>
            <a:ext cx="6606309" cy="2443129"/>
          </a:xfrm>
          <a:prstGeom prst="rect">
            <a:avLst/>
          </a:prstGeom>
        </p:spPr>
      </p:pic>
      <p:sp>
        <p:nvSpPr>
          <p:cNvPr id="9" name="Retângulo 8"/>
          <p:cNvSpPr/>
          <p:nvPr/>
        </p:nvSpPr>
        <p:spPr>
          <a:xfrm>
            <a:off x="5475042" y="6064692"/>
            <a:ext cx="1159674" cy="44819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ixaDeTexto 9"/>
              <p:cNvSpPr txBox="1"/>
              <p:nvPr/>
            </p:nvSpPr>
            <p:spPr>
              <a:xfrm>
                <a:off x="8052234" y="199739"/>
                <a:ext cx="3150937" cy="10500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</m:acc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  <m:sup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 +</m:t>
                      </m:r>
                      <m:sSubSup>
                        <m:sSubSup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</m:acc>
                        </m:e>
                        <m:sub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  <m:e>
                          <m:sSubSup>
                            <m:sSubSup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̂"/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</m:acc>
                            </m:e>
                            <m:sub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sub>
                            <m:sup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/</m:t>
                          </m:r>
                          <m:sSub>
                            <m:sSub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10" name="CaixaDeTexto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2234" y="199739"/>
                <a:ext cx="3150937" cy="1050031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tângulo 2"/>
              <p:cNvSpPr/>
              <p:nvPr/>
            </p:nvSpPr>
            <p:spPr>
              <a:xfrm>
                <a:off x="7824169" y="1991410"/>
                <a:ext cx="3379002" cy="11423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  <m:e>
                          <m:sSubSup>
                            <m:sSubSup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̂"/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</m:acc>
                            </m:e>
                            <m:sub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sub>
                            <m:sup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/</m:t>
                          </m:r>
                          <m:sSub>
                            <m:sSub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pt-BR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pt-BR" sz="2400" i="1">
                          <a:latin typeface="Cambria Math" panose="02040503050406030204" pitchFamily="18" charset="0"/>
                        </a:rPr>
                        <m:t>69968.97</m:t>
                      </m:r>
                    </m:oMath>
                  </m:oMathPara>
                </a14:m>
                <a:endParaRPr lang="pt-BR" sz="24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Retângulo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4169" y="1991410"/>
                <a:ext cx="3379002" cy="1142364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Conector de seta reta 11"/>
          <p:cNvCxnSpPr>
            <a:stCxn id="7" idx="3"/>
          </p:cNvCxnSpPr>
          <p:nvPr/>
        </p:nvCxnSpPr>
        <p:spPr>
          <a:xfrm>
            <a:off x="3578903" y="2562592"/>
            <a:ext cx="4150967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ixaDeTexto 12"/>
              <p:cNvSpPr txBox="1"/>
              <p:nvPr/>
            </p:nvSpPr>
            <p:spPr>
              <a:xfrm>
                <a:off x="8187988" y="6085367"/>
                <a:ext cx="3150937" cy="4068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</m:acc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  <m:sup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 +</m:t>
                      </m:r>
                      <m:sSubSup>
                        <m:sSubSup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</m:acc>
                        </m:e>
                        <m:sub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pt-BR" sz="2400" i="1">
                          <a:latin typeface="Cambria Math" panose="02040503050406030204" pitchFamily="18" charset="0"/>
                        </a:rPr>
                        <m:t>69968.97</m:t>
                      </m:r>
                    </m:oMath>
                  </m:oMathPara>
                </a14:m>
                <a:endParaRPr lang="pt-BR" sz="24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CaixaDeTexto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7988" y="6085367"/>
                <a:ext cx="3150937" cy="406843"/>
              </a:xfrm>
              <a:prstGeom prst="rect">
                <a:avLst/>
              </a:prstGeom>
              <a:blipFill rotWithShape="0">
                <a:blip r:embed="rId7"/>
                <a:stretch>
                  <a:fillRect t="-11940" b="-2089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Conector de seta reta 13"/>
          <p:cNvCxnSpPr/>
          <p:nvPr/>
        </p:nvCxnSpPr>
        <p:spPr>
          <a:xfrm>
            <a:off x="6634716" y="6316450"/>
            <a:ext cx="1417518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0331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/>
          <p:cNvSpPr/>
          <p:nvPr/>
        </p:nvSpPr>
        <p:spPr>
          <a:xfrm>
            <a:off x="2463599" y="44625"/>
            <a:ext cx="6981591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itchFamily="34" charset="0"/>
                <a:cs typeface="Arial" pitchFamily="34" charset="0"/>
              </a:rPr>
              <a:t>Interação Genótipos x Ambientes</a:t>
            </a:r>
          </a:p>
        </p:txBody>
      </p:sp>
      <p:sp>
        <p:nvSpPr>
          <p:cNvPr id="11" name="Espaço Reservado para Conteúdo 2"/>
          <p:cNvSpPr>
            <a:spLocks noGrp="1"/>
          </p:cNvSpPr>
          <p:nvPr>
            <p:ph idx="1"/>
          </p:nvPr>
        </p:nvSpPr>
        <p:spPr>
          <a:xfrm>
            <a:off x="1981200" y="1279302"/>
            <a:ext cx="8229600" cy="4525963"/>
          </a:xfrm>
        </p:spPr>
        <p:txBody>
          <a:bodyPr>
            <a:noAutofit/>
          </a:bodyPr>
          <a:lstStyle/>
          <a:p>
            <a:pPr marL="400050" lvl="1" indent="0">
              <a:lnSpc>
                <a:spcPct val="170000"/>
              </a:lnSpc>
              <a:buNone/>
            </a:pPr>
            <a:endParaRPr lang="pt-BR" sz="1800" b="1" baseline="-25000" dirty="0"/>
          </a:p>
          <a:p>
            <a:pPr marL="400050" lvl="1" indent="0">
              <a:lnSpc>
                <a:spcPct val="170000"/>
              </a:lnSpc>
              <a:buNone/>
            </a:pPr>
            <a:endParaRPr lang="pt-BR" sz="1800" b="1" dirty="0"/>
          </a:p>
          <a:p>
            <a:pPr marL="400050" lvl="1" indent="0">
              <a:lnSpc>
                <a:spcPct val="170000"/>
              </a:lnSpc>
              <a:buNone/>
            </a:pPr>
            <a:endParaRPr lang="pt-BR" sz="14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</p:txBody>
      </p:sp>
      <p:sp>
        <p:nvSpPr>
          <p:cNvPr id="16" name="Retângulo de cantos arredondados 15"/>
          <p:cNvSpPr/>
          <p:nvPr/>
        </p:nvSpPr>
        <p:spPr>
          <a:xfrm>
            <a:off x="2279576" y="1052736"/>
            <a:ext cx="2304256" cy="864096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Interação G x A</a:t>
            </a:r>
          </a:p>
          <a:p>
            <a:pPr algn="ctr"/>
            <a:r>
              <a:rPr lang="pt-BR" dirty="0"/>
              <a:t>Não Significativa </a:t>
            </a:r>
          </a:p>
        </p:txBody>
      </p:sp>
      <p:sp>
        <p:nvSpPr>
          <p:cNvPr id="17" name="Retângulo de cantos arredondados 16"/>
          <p:cNvSpPr/>
          <p:nvPr/>
        </p:nvSpPr>
        <p:spPr>
          <a:xfrm>
            <a:off x="6471986" y="1052736"/>
            <a:ext cx="2304256" cy="864096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Interação G x A</a:t>
            </a:r>
          </a:p>
          <a:p>
            <a:pPr algn="ctr"/>
            <a:r>
              <a:rPr lang="pt-BR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Significativa **</a:t>
            </a:r>
          </a:p>
        </p:txBody>
      </p:sp>
      <p:sp>
        <p:nvSpPr>
          <p:cNvPr id="3" name="Seta para baixo 2"/>
          <p:cNvSpPr/>
          <p:nvPr/>
        </p:nvSpPr>
        <p:spPr>
          <a:xfrm>
            <a:off x="3215680" y="2200218"/>
            <a:ext cx="432048" cy="115677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Seta para baixo 14"/>
          <p:cNvSpPr/>
          <p:nvPr/>
        </p:nvSpPr>
        <p:spPr>
          <a:xfrm>
            <a:off x="7408090" y="2060848"/>
            <a:ext cx="432048" cy="47487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/>
          <p:cNvSpPr txBox="1"/>
          <p:nvPr/>
        </p:nvSpPr>
        <p:spPr>
          <a:xfrm>
            <a:off x="2135560" y="3573017"/>
            <a:ext cx="24482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Teste de comparação entre médias</a:t>
            </a:r>
          </a:p>
        </p:txBody>
      </p:sp>
      <p:sp>
        <p:nvSpPr>
          <p:cNvPr id="18" name="Seta para baixo 17"/>
          <p:cNvSpPr/>
          <p:nvPr/>
        </p:nvSpPr>
        <p:spPr>
          <a:xfrm>
            <a:off x="3215680" y="4509120"/>
            <a:ext cx="432048" cy="86409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CaixaDeTexto 18"/>
          <p:cNvSpPr txBox="1"/>
          <p:nvPr/>
        </p:nvSpPr>
        <p:spPr>
          <a:xfrm>
            <a:off x="2207568" y="5734998"/>
            <a:ext cx="24482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Recomendação de Cultivares</a:t>
            </a:r>
          </a:p>
        </p:txBody>
      </p:sp>
      <p:sp>
        <p:nvSpPr>
          <p:cNvPr id="20" name="CaixaDeTexto 19"/>
          <p:cNvSpPr txBox="1"/>
          <p:nvPr/>
        </p:nvSpPr>
        <p:spPr>
          <a:xfrm>
            <a:off x="6255963" y="2636912"/>
            <a:ext cx="2869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Estudos Pormenorizados</a:t>
            </a:r>
          </a:p>
        </p:txBody>
      </p:sp>
      <p:cxnSp>
        <p:nvCxnSpPr>
          <p:cNvPr id="8" name="Conector de seta reta 7"/>
          <p:cNvCxnSpPr>
            <a:stCxn id="20" idx="2"/>
            <a:endCxn id="30" idx="0"/>
          </p:cNvCxnSpPr>
          <p:nvPr/>
        </p:nvCxnSpPr>
        <p:spPr>
          <a:xfrm flipH="1">
            <a:off x="6420036" y="3006244"/>
            <a:ext cx="1270704" cy="422756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de seta reta 23"/>
          <p:cNvCxnSpPr>
            <a:stCxn id="20" idx="2"/>
            <a:endCxn id="31" idx="0"/>
          </p:cNvCxnSpPr>
          <p:nvPr/>
        </p:nvCxnSpPr>
        <p:spPr>
          <a:xfrm>
            <a:off x="7690740" y="3006244"/>
            <a:ext cx="1681624" cy="422756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tângulo de cantos arredondados 29"/>
          <p:cNvSpPr/>
          <p:nvPr/>
        </p:nvSpPr>
        <p:spPr>
          <a:xfrm>
            <a:off x="5375920" y="3429000"/>
            <a:ext cx="2088232" cy="864096"/>
          </a:xfrm>
          <a:prstGeom prst="round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Ponto de Vista: Ambientes</a:t>
            </a:r>
          </a:p>
        </p:txBody>
      </p:sp>
      <p:sp>
        <p:nvSpPr>
          <p:cNvPr id="31" name="Retângulo de cantos arredondados 30"/>
          <p:cNvSpPr/>
          <p:nvPr/>
        </p:nvSpPr>
        <p:spPr>
          <a:xfrm>
            <a:off x="8328248" y="3429000"/>
            <a:ext cx="2088232" cy="86409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Ponto de Vista: Genótipos</a:t>
            </a:r>
          </a:p>
        </p:txBody>
      </p:sp>
      <p:sp>
        <p:nvSpPr>
          <p:cNvPr id="35" name="CaixaDeTexto 34"/>
          <p:cNvSpPr txBox="1"/>
          <p:nvPr/>
        </p:nvSpPr>
        <p:spPr>
          <a:xfrm>
            <a:off x="4943872" y="4365104"/>
            <a:ext cx="30162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pt-BR" dirty="0"/>
              <a:t>Natureza da Interação </a:t>
            </a:r>
            <a:r>
              <a:rPr lang="pt-BR" dirty="0" err="1"/>
              <a:t>GxA</a:t>
            </a:r>
            <a:endParaRPr lang="pt-BR" dirty="0"/>
          </a:p>
          <a:p>
            <a:pPr marL="285750" indent="-285750">
              <a:buFont typeface="Arial" pitchFamily="34" charset="0"/>
              <a:buChar char="•"/>
            </a:pPr>
            <a:r>
              <a:rPr lang="pt-BR" dirty="0"/>
              <a:t>Estratificação Ambiental</a:t>
            </a:r>
          </a:p>
          <a:p>
            <a:pPr algn="ctr"/>
            <a:endParaRPr lang="pt-BR" dirty="0"/>
          </a:p>
        </p:txBody>
      </p:sp>
      <p:sp>
        <p:nvSpPr>
          <p:cNvPr id="36" name="CaixaDeTexto 35"/>
          <p:cNvSpPr txBox="1"/>
          <p:nvPr/>
        </p:nvSpPr>
        <p:spPr>
          <a:xfrm>
            <a:off x="8366183" y="4365104"/>
            <a:ext cx="20162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pt-BR" dirty="0"/>
              <a:t>Adaptabilidade e Estabilidade</a:t>
            </a:r>
          </a:p>
          <a:p>
            <a:pPr algn="ctr"/>
            <a:endParaRPr lang="pt-BR" dirty="0"/>
          </a:p>
        </p:txBody>
      </p:sp>
      <p:sp>
        <p:nvSpPr>
          <p:cNvPr id="41" name="Seta para baixo 40"/>
          <p:cNvSpPr/>
          <p:nvPr/>
        </p:nvSpPr>
        <p:spPr>
          <a:xfrm>
            <a:off x="6168008" y="5085185"/>
            <a:ext cx="432048" cy="56054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" name="CaixaDeTexto 41"/>
          <p:cNvSpPr txBox="1"/>
          <p:nvPr/>
        </p:nvSpPr>
        <p:spPr>
          <a:xfrm>
            <a:off x="5031826" y="5734997"/>
            <a:ext cx="24482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Recomendação de Cultivares</a:t>
            </a:r>
          </a:p>
        </p:txBody>
      </p:sp>
      <p:sp>
        <p:nvSpPr>
          <p:cNvPr id="43" name="CaixaDeTexto 42"/>
          <p:cNvSpPr txBox="1"/>
          <p:nvPr/>
        </p:nvSpPr>
        <p:spPr>
          <a:xfrm>
            <a:off x="8148228" y="5733257"/>
            <a:ext cx="24482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Recomendação de Cultivares</a:t>
            </a:r>
          </a:p>
        </p:txBody>
      </p:sp>
      <p:sp>
        <p:nvSpPr>
          <p:cNvPr id="44" name="Seta para baixo 43"/>
          <p:cNvSpPr/>
          <p:nvPr/>
        </p:nvSpPr>
        <p:spPr>
          <a:xfrm>
            <a:off x="9225677" y="5085185"/>
            <a:ext cx="432048" cy="56054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04902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52650" y="-258349"/>
            <a:ext cx="7886700" cy="1325563"/>
          </a:xfrm>
        </p:spPr>
        <p:txBody>
          <a:bodyPr/>
          <a:lstStyle/>
          <a:p>
            <a:pPr algn="ctr"/>
            <a:r>
              <a:rPr lang="pt-BR" dirty="0" smtClean="0"/>
              <a:t>Natureza da Interação </a:t>
            </a:r>
            <a:r>
              <a:rPr lang="pt-BR" dirty="0" err="1" smtClean="0"/>
              <a:t>GxE</a:t>
            </a:r>
            <a:endParaRPr lang="pt-BR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4116" y="827334"/>
            <a:ext cx="8783782" cy="19051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CaixaDeTexto 3"/>
          <p:cNvSpPr txBox="1"/>
          <p:nvPr/>
        </p:nvSpPr>
        <p:spPr>
          <a:xfrm>
            <a:off x="1953492" y="2884913"/>
            <a:ext cx="25522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(a) Ausência de interação</a:t>
            </a:r>
          </a:p>
        </p:txBody>
      </p:sp>
      <p:sp>
        <p:nvSpPr>
          <p:cNvPr id="6" name="CaixaDeTexto 5"/>
          <p:cNvSpPr txBox="1"/>
          <p:nvPr/>
        </p:nvSpPr>
        <p:spPr>
          <a:xfrm>
            <a:off x="4972173" y="2884908"/>
            <a:ext cx="2141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(b) Interação simples</a:t>
            </a:r>
          </a:p>
        </p:txBody>
      </p:sp>
      <p:sp>
        <p:nvSpPr>
          <p:cNvPr id="7" name="CaixaDeTexto 6"/>
          <p:cNvSpPr txBox="1"/>
          <p:nvPr/>
        </p:nvSpPr>
        <p:spPr>
          <a:xfrm>
            <a:off x="7950994" y="2884903"/>
            <a:ext cx="2333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(c) Interação Complexa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ixaDeTexto 8"/>
              <p:cNvSpPr txBox="1"/>
              <p:nvPr/>
            </p:nvSpPr>
            <p:spPr>
              <a:xfrm>
                <a:off x="1953492" y="3132557"/>
                <a:ext cx="8640959" cy="3725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pt-BR" sz="2000" b="1" dirty="0" smtClean="0">
                    <a:ln w="10541" cmpd="sng">
                      <a:solidFill>
                        <a:schemeClr val="accent1">
                          <a:shade val="88000"/>
                          <a:satMod val="110000"/>
                        </a:schemeClr>
                      </a:solidFill>
                      <a:prstDash val="solid"/>
                    </a:ln>
                    <a:gradFill>
                      <a:gsLst>
                        <a:gs pos="0">
                          <a:schemeClr val="accent1">
                            <a:tint val="40000"/>
                            <a:satMod val="250000"/>
                          </a:schemeClr>
                        </a:gs>
                        <a:gs pos="9000">
                          <a:schemeClr val="accent1">
                            <a:tint val="52000"/>
                            <a:satMod val="300000"/>
                          </a:schemeClr>
                        </a:gs>
                        <a:gs pos="50000">
                          <a:schemeClr val="accent1">
                            <a:shade val="20000"/>
                            <a:satMod val="300000"/>
                          </a:schemeClr>
                        </a:gs>
                        <a:gs pos="79000">
                          <a:schemeClr val="accent1">
                            <a:tint val="52000"/>
                            <a:satMod val="300000"/>
                          </a:schemeClr>
                        </a:gs>
                        <a:gs pos="100000">
                          <a:schemeClr val="accent1">
                            <a:tint val="40000"/>
                            <a:satMod val="250000"/>
                          </a:schemeClr>
                        </a:gs>
                      </a:gsLst>
                      <a:lin ang="5400000"/>
                    </a:gradFill>
                  </a:rPr>
                  <a:t>Determinação da natureza da interação G x A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itchFamily="34" charset="0"/>
                  <a:buChar char="•"/>
                </a:pPr>
                <a:r>
                  <a:rPr lang="pt-BR" dirty="0" smtClean="0"/>
                  <a:t>Decomposição do Quadrado Médio da Interação </a:t>
                </a:r>
                <a:r>
                  <a:rPr lang="pt-BR" dirty="0" err="1" smtClean="0"/>
                  <a:t>GxA</a:t>
                </a:r>
                <a:r>
                  <a:rPr lang="pt-BR" dirty="0" smtClean="0"/>
                  <a:t>  - </a:t>
                </a:r>
                <a:r>
                  <a:rPr lang="pt-BR" dirty="0" err="1" smtClean="0"/>
                  <a:t>QMGxA</a:t>
                </a:r>
                <a:r>
                  <a:rPr lang="pt-BR" dirty="0" smtClean="0"/>
                  <a:t> = S + C</a:t>
                </a:r>
              </a:p>
              <a:p>
                <a:pPr marL="1200150" lvl="2" indent="-285750">
                  <a:lnSpc>
                    <a:spcPct val="150000"/>
                  </a:lnSpc>
                  <a:buFont typeface="Arial" pitchFamily="34" charset="0"/>
                  <a:buChar char="•"/>
                </a:pPr>
                <a:r>
                  <a:rPr lang="pt-BR" dirty="0" smtClean="0"/>
                  <a:t>Metodologias</a:t>
                </a:r>
              </a:p>
              <a:p>
                <a:pPr marL="1657350" lvl="3" indent="-285750">
                  <a:lnSpc>
                    <a:spcPct val="150000"/>
                  </a:lnSpc>
                  <a:buFont typeface="Arial" pitchFamily="34" charset="0"/>
                  <a:buChar char="•"/>
                </a:pPr>
                <a:r>
                  <a:rPr lang="pt-BR" dirty="0" smtClean="0"/>
                  <a:t>Robertson (1959)</a:t>
                </a:r>
              </a:p>
              <a:p>
                <a:pPr marL="2114550" lvl="4" indent="-285750">
                  <a:lnSpc>
                    <a:spcPct val="150000"/>
                  </a:lnSpc>
                  <a:buFont typeface="Arial" pitchFamily="34" charset="0"/>
                  <a:buChar char="•"/>
                </a:pPr>
                <a:r>
                  <a:rPr lang="pt-BR" dirty="0" smtClean="0"/>
                  <a:t>S = 0,5*(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/>
                              </a:rPr>
                              <m:t>𝑄</m:t>
                            </m:r>
                          </m:e>
                          <m:sub>
                            <m:r>
                              <a:rPr lang="pt-BR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e>
                    </m:rad>
                    <m:r>
                      <a:rPr lang="pt-BR" b="0" i="1" smtClean="0">
                        <a:latin typeface="Cambria Math"/>
                      </a:rPr>
                      <m:t>−</m:t>
                    </m:r>
                    <m:rad>
                      <m:radPr>
                        <m:degHide m:val="on"/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/>
                              </a:rPr>
                              <m:t>𝑄</m:t>
                            </m:r>
                          </m:e>
                          <m:sub>
                            <m:r>
                              <a:rPr lang="pt-BR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e>
                    </m:rad>
                    <m:r>
                      <a:rPr lang="pt-BR" b="0" i="1" smtClean="0">
                        <a:latin typeface="Cambria Math"/>
                      </a:rPr>
                      <m:t> )</m:t>
                    </m:r>
                  </m:oMath>
                </a14:m>
                <a:r>
                  <a:rPr lang="pt-BR" dirty="0" smtClean="0"/>
                  <a:t> 	</a:t>
                </a:r>
              </a:p>
              <a:p>
                <a:pPr marL="2114550" lvl="4" indent="-285750">
                  <a:lnSpc>
                    <a:spcPct val="150000"/>
                  </a:lnSpc>
                  <a:buFont typeface="Arial" pitchFamily="34" charset="0"/>
                  <a:buChar char="•"/>
                </a:pPr>
                <a:r>
                  <a:rPr lang="pt-BR" dirty="0" smtClean="0"/>
                  <a:t>C = (1-r) *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/>
                              </a:rPr>
                              <m:t>𝑄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/>
                              </a:rPr>
                              <m:t>𝑄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e>
                    </m:rad>
                  </m:oMath>
                </a14:m>
                <a:r>
                  <a:rPr lang="pt-BR" dirty="0" smtClean="0"/>
                  <a:t>     r: correlação entre médias nos dois ambientes</a:t>
                </a:r>
              </a:p>
              <a:p>
                <a:pPr marL="1657350" lvl="3" indent="-285750">
                  <a:lnSpc>
                    <a:spcPct val="150000"/>
                  </a:lnSpc>
                  <a:buFont typeface="Arial" pitchFamily="34" charset="0"/>
                  <a:buChar char="•"/>
                </a:pPr>
                <a:r>
                  <a:rPr lang="pt-BR" dirty="0" smtClean="0"/>
                  <a:t>Cruz e </a:t>
                </a:r>
                <a:r>
                  <a:rPr lang="pt-BR" dirty="0" err="1" smtClean="0"/>
                  <a:t>Castoldi</a:t>
                </a:r>
                <a:r>
                  <a:rPr lang="pt-BR" dirty="0" smtClean="0"/>
                  <a:t> (1991</a:t>
                </a:r>
                <a:r>
                  <a:rPr lang="pt-BR" dirty="0"/>
                  <a:t>) </a:t>
                </a:r>
                <a:r>
                  <a:rPr lang="pt-BR" dirty="0" smtClean="0"/>
                  <a:t>–&gt;  C =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/>
                              </a:rPr>
                              <m:t>(1−</m:t>
                            </m:r>
                            <m:r>
                              <a:rPr lang="pt-BR" b="0" i="1" smtClean="0">
                                <a:latin typeface="Cambria Math"/>
                              </a:rPr>
                              <m:t>𝑟</m:t>
                            </m:r>
                            <m:r>
                              <a:rPr lang="pt-BR" b="0" i="1" smtClean="0">
                                <a:latin typeface="Cambria Math"/>
                              </a:rPr>
                              <m:t>)³</m:t>
                            </m:r>
                            <m:r>
                              <a:rPr lang="pt-BR" i="1">
                                <a:latin typeface="Cambria Math"/>
                              </a:rPr>
                              <m:t>𝑄</m:t>
                            </m:r>
                          </m:e>
                          <m:sub>
                            <m:r>
                              <a:rPr lang="pt-BR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/>
                              </a:rPr>
                              <m:t>𝑄</m:t>
                            </m:r>
                          </m:e>
                          <m:sub>
                            <m:r>
                              <a:rPr lang="pt-BR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e>
                    </m:rad>
                  </m:oMath>
                </a14:m>
                <a:endParaRPr lang="pt-BR" dirty="0" smtClean="0"/>
              </a:p>
              <a:p>
                <a:pPr marL="1657350" lvl="3" indent="-285750">
                  <a:lnSpc>
                    <a:spcPct val="150000"/>
                  </a:lnSpc>
                  <a:buFont typeface="Arial" pitchFamily="34" charset="0"/>
                  <a:buChar char="•"/>
                </a:pPr>
                <a:r>
                  <a:rPr lang="pt-BR" dirty="0" smtClean="0"/>
                  <a:t>%C = 100C/</a:t>
                </a:r>
                <a:r>
                  <a:rPr lang="pt-BR" dirty="0" err="1" smtClean="0"/>
                  <a:t>QMGA</a:t>
                </a:r>
                <a:r>
                  <a:rPr lang="pt-BR" baseline="-25000" dirty="0" err="1" smtClean="0"/>
                  <a:t>ij</a:t>
                </a:r>
                <a:endParaRPr lang="pt-BR" baseline="-25000" dirty="0"/>
              </a:p>
            </p:txBody>
          </p:sp>
        </mc:Choice>
        <mc:Fallback xmlns="">
          <p:sp>
            <p:nvSpPr>
              <p:cNvPr id="9" name="CaixaDeTexto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3492" y="3132557"/>
                <a:ext cx="8640959" cy="3725443"/>
              </a:xfrm>
              <a:prstGeom prst="rect">
                <a:avLst/>
              </a:prstGeom>
              <a:blipFill rotWithShape="0">
                <a:blip r:embed="rId3"/>
                <a:stretch>
                  <a:fillRect b="-49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84901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0147" y="2539776"/>
            <a:ext cx="7795923" cy="2063104"/>
          </a:xfrm>
          <a:prstGeom prst="rect">
            <a:avLst/>
          </a:prstGeom>
        </p:spPr>
      </p:pic>
      <p:sp>
        <p:nvSpPr>
          <p:cNvPr id="9" name="Título 1"/>
          <p:cNvSpPr txBox="1">
            <a:spLocks/>
          </p:cNvSpPr>
          <p:nvPr/>
        </p:nvSpPr>
        <p:spPr>
          <a:xfrm>
            <a:off x="2050147" y="579581"/>
            <a:ext cx="7878619" cy="1043709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2800" dirty="0" smtClean="0"/>
              <a:t>Avaliação de 3 linhagens em três experimentos em DBC com 3 repetições</a:t>
            </a:r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1246379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4967452"/>
              </p:ext>
            </p:extLst>
          </p:nvPr>
        </p:nvGraphicFramePr>
        <p:xfrm>
          <a:off x="7762717" y="1499256"/>
          <a:ext cx="4094173" cy="12668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372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819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74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8749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Ambientes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Genótipos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A1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A2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A3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2074,67</a:t>
                      </a:r>
                      <a:endParaRPr lang="pt-BR" sz="16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3125,67</a:t>
                      </a:r>
                      <a:endParaRPr lang="pt-BR" sz="16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2766,67</a:t>
                      </a:r>
                      <a:endParaRPr lang="pt-BR" sz="16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2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2154,00</a:t>
                      </a:r>
                      <a:endParaRPr lang="pt-BR" sz="16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3199,33</a:t>
                      </a:r>
                      <a:endParaRPr lang="pt-BR" sz="16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2411,33</a:t>
                      </a:r>
                      <a:endParaRPr lang="pt-BR" sz="16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3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2624,00</a:t>
                      </a:r>
                      <a:endParaRPr lang="pt-BR" sz="16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3204,67</a:t>
                      </a:r>
                      <a:endParaRPr lang="pt-BR" sz="16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3681,00</a:t>
                      </a:r>
                      <a:endParaRPr lang="pt-BR" sz="16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5" name="Tabe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1018285"/>
              </p:ext>
            </p:extLst>
          </p:nvPr>
        </p:nvGraphicFramePr>
        <p:xfrm>
          <a:off x="7793666" y="3604437"/>
          <a:ext cx="3348000" cy="9829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0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Par de Ambientes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Correlação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QMGA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A1-A2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36430.06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A1-A3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80135.57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A2-A3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0.30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206696.80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tângulo 5"/>
              <p:cNvSpPr/>
              <p:nvPr/>
            </p:nvSpPr>
            <p:spPr>
              <a:xfrm>
                <a:off x="122402" y="1480590"/>
                <a:ext cx="7661906" cy="4277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pt-BR" dirty="0" smtClean="0"/>
                  <a:t>S = 0,5*(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/>
                              </a:rPr>
                              <m:t>𝑄</m:t>
                            </m:r>
                          </m:e>
                          <m:sub>
                            <m:r>
                              <a:rPr lang="pt-BR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e>
                    </m:rad>
                    <m:r>
                      <a:rPr lang="pt-BR" i="1">
                        <a:latin typeface="Cambria Math"/>
                      </a:rPr>
                      <m:t>−</m:t>
                    </m:r>
                    <m:rad>
                      <m:radPr>
                        <m:degHide m:val="on"/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/>
                              </a:rPr>
                              <m:t>𝑄</m:t>
                            </m:r>
                          </m:e>
                          <m:sub>
                            <m:r>
                              <a:rPr lang="pt-BR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e>
                    </m:rad>
                    <m:r>
                      <a:rPr lang="pt-BR" i="1">
                        <a:latin typeface="Cambria Math"/>
                      </a:rPr>
                      <m:t> )</m:t>
                    </m:r>
                  </m:oMath>
                </a14:m>
                <a:r>
                  <a:rPr lang="pt-BR" dirty="0"/>
                  <a:t> </a:t>
                </a:r>
                <a:r>
                  <a:rPr lang="pt-BR" dirty="0" smtClean="0"/>
                  <a:t>= 0,5 *(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m:rPr>
                            <m:nor/>
                          </m:rPr>
                          <a:rPr lang="pt-BR" dirty="0"/>
                          <m:t>88160.14815</m:t>
                        </m:r>
                        <m:r>
                          <m:rPr>
                            <m:nor/>
                          </m:rPr>
                          <a:rPr lang="pt-BR" dirty="0">
                            <a:solidFill>
                              <a:srgbClr val="000000"/>
                            </a:solidFill>
                            <a:latin typeface="Calibri" panose="020F0502020204030204" pitchFamily="34" charset="0"/>
                          </a:rPr>
                          <m:t> </m:t>
                        </m:r>
                      </m:e>
                    </m:rad>
                    <m:r>
                      <a:rPr lang="pt-BR" i="1">
                        <a:latin typeface="Cambria Math"/>
                      </a:rPr>
                      <m:t>−</m:t>
                    </m:r>
                    <m:rad>
                      <m:radPr>
                        <m:degHide m:val="on"/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m:rPr>
                            <m:nor/>
                          </m:rPr>
                          <a:rPr lang="pt-BR" dirty="0"/>
                          <m:t>1949.37037</m:t>
                        </m:r>
                        <m:r>
                          <m:rPr>
                            <m:nor/>
                          </m:rPr>
                          <a:rPr lang="pt-BR" dirty="0">
                            <a:solidFill>
                              <a:srgbClr val="000000"/>
                            </a:solidFill>
                            <a:latin typeface="Calibri" panose="020F0502020204030204" pitchFamily="34" charset="0"/>
                          </a:rPr>
                          <m:t> </m:t>
                        </m:r>
                      </m:e>
                    </m:rad>
                    <m:r>
                      <a:rPr lang="pt-BR" b="0" i="1" smtClean="0">
                        <a:latin typeface="Cambria Math" panose="02040503050406030204" pitchFamily="18" charset="0"/>
                      </a:rPr>
                      <m:t>)=</m:t>
                    </m:r>
                    <m:r>
                      <m:rPr>
                        <m:nor/>
                      </m:rPr>
                      <a:rPr lang="pt-BR"/>
                      <m:t>31945.34353</m:t>
                    </m:r>
                  </m:oMath>
                </a14:m>
                <a:endParaRPr lang="pt-BR" dirty="0"/>
              </a:p>
            </p:txBody>
          </p:sp>
        </mc:Choice>
        <mc:Fallback xmlns="">
          <p:sp>
            <p:nvSpPr>
              <p:cNvPr id="6" name="Retângulo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402" y="1480590"/>
                <a:ext cx="7661906" cy="427746"/>
              </a:xfrm>
              <a:prstGeom prst="rect">
                <a:avLst/>
              </a:prstGeom>
              <a:blipFill rotWithShape="0">
                <a:blip r:embed="rId2"/>
                <a:stretch>
                  <a:fillRect l="-636" b="-1857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tângulo 6"/>
          <p:cNvSpPr/>
          <p:nvPr/>
        </p:nvSpPr>
        <p:spPr>
          <a:xfrm>
            <a:off x="249437" y="52723"/>
            <a:ext cx="2105128" cy="4648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pt-BR" dirty="0"/>
              <a:t>Robertson (1959)</a:t>
            </a:r>
          </a:p>
        </p:txBody>
      </p:sp>
      <p:graphicFrame>
        <p:nvGraphicFramePr>
          <p:cNvPr id="8" name="Tabela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1325751"/>
              </p:ext>
            </p:extLst>
          </p:nvPr>
        </p:nvGraphicFramePr>
        <p:xfrm>
          <a:off x="7758224" y="260231"/>
          <a:ext cx="3337779" cy="8915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6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217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5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u="none" strike="noStrike" dirty="0">
                          <a:effectLst/>
                        </a:rPr>
                        <a:t>Ambientes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u="none" strike="noStrike" dirty="0">
                          <a:effectLst/>
                        </a:rPr>
                        <a:t>QMG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u="none" strike="noStrike" dirty="0" smtClean="0">
                          <a:effectLst/>
                        </a:rPr>
                        <a:t>QMG/r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u="none" strike="noStrike" dirty="0">
                          <a:effectLst/>
                        </a:rPr>
                        <a:t>1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u="none" strike="noStrike">
                          <a:effectLst/>
                        </a:rPr>
                        <a:t>264480.4444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u="none" strike="noStrike" dirty="0">
                          <a:effectLst/>
                        </a:rPr>
                        <a:t>88160.14815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u="none" strike="noStrike" dirty="0">
                          <a:effectLst/>
                        </a:rPr>
                        <a:t>2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u="none" strike="noStrike">
                          <a:effectLst/>
                        </a:rPr>
                        <a:t>5848.11111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u="none" strike="noStrike" dirty="0">
                          <a:effectLst/>
                        </a:rPr>
                        <a:t>1949.37037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u="none" strike="noStrike" dirty="0">
                          <a:effectLst/>
                        </a:rPr>
                        <a:t>3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u="none" strike="noStrike" dirty="0">
                          <a:effectLst/>
                        </a:rPr>
                        <a:t>1287160.333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u="none" strike="noStrike" dirty="0">
                          <a:effectLst/>
                        </a:rPr>
                        <a:t>429053.4444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tângulo 8"/>
              <p:cNvSpPr/>
              <p:nvPr/>
            </p:nvSpPr>
            <p:spPr>
              <a:xfrm>
                <a:off x="122402" y="1785422"/>
                <a:ext cx="2808782" cy="7917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pt-BR" dirty="0" smtClean="0"/>
                  <a:t>%S </a:t>
                </a:r>
                <a:r>
                  <a:rPr lang="pt-BR" dirty="0"/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pt-BR" dirty="0"/>
                          <m:t>100∗ </m:t>
                        </m:r>
                        <m:r>
                          <m:rPr>
                            <m:nor/>
                          </m:rPr>
                          <a:rPr lang="pt-BR" b="0" i="0" dirty="0" smtClean="0"/>
                          <m:t>S</m:t>
                        </m:r>
                      </m:num>
                      <m:den>
                        <m:r>
                          <m:rPr>
                            <m:nor/>
                          </m:rPr>
                          <a:rPr lang="pt-BR" dirty="0"/>
                          <m:t>QMGA</m:t>
                        </m:r>
                        <m:r>
                          <m:rPr>
                            <m:nor/>
                          </m:rPr>
                          <a:rPr lang="pt-BR" b="0" i="0" baseline="-25000" dirty="0" smtClean="0"/>
                          <m:t>12</m:t>
                        </m:r>
                      </m:den>
                    </m:f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pt-BR"/>
                      <m:t>87.68953</m:t>
                    </m:r>
                    <m:r>
                      <m:rPr>
                        <m:nor/>
                      </m:rPr>
                      <a:rPr lang="pt-BR" b="0" i="0" smtClean="0"/>
                      <m:t>%</m:t>
                    </m:r>
                  </m:oMath>
                </a14:m>
                <a:endParaRPr lang="pt-BR" baseline="-25000" dirty="0"/>
              </a:p>
            </p:txBody>
          </p:sp>
        </mc:Choice>
        <mc:Fallback xmlns="">
          <p:sp>
            <p:nvSpPr>
              <p:cNvPr id="9" name="Retângulo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402" y="1785422"/>
                <a:ext cx="2808782" cy="791755"/>
              </a:xfrm>
              <a:prstGeom prst="rect">
                <a:avLst/>
              </a:prstGeom>
              <a:blipFill rotWithShape="0">
                <a:blip r:embed="rId3"/>
                <a:stretch>
                  <a:fillRect l="-173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tângulo 9"/>
          <p:cNvSpPr/>
          <p:nvPr/>
        </p:nvSpPr>
        <p:spPr>
          <a:xfrm>
            <a:off x="249437" y="568900"/>
            <a:ext cx="15806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smtClean="0"/>
              <a:t>Fração Simples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tângulo 10"/>
              <p:cNvSpPr/>
              <p:nvPr/>
            </p:nvSpPr>
            <p:spPr>
              <a:xfrm>
                <a:off x="289466" y="4129917"/>
                <a:ext cx="6090068" cy="39138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pt-BR" dirty="0" smtClean="0"/>
                  <a:t>C = (1-</a:t>
                </a:r>
                <a:r>
                  <a:rPr lang="pt-BR" dirty="0" smtClean="0">
                    <a:solidFill>
                      <a:schemeClr val="dk1"/>
                    </a:solidFill>
                  </a:rPr>
                  <a:t>0.66</a:t>
                </a:r>
                <a:r>
                  <a:rPr lang="pt-BR" dirty="0" smtClean="0"/>
                  <a:t>) </a:t>
                </a:r>
                <a:r>
                  <a:rPr lang="pt-BR" dirty="0"/>
                  <a:t>*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m:rPr>
                            <m:nor/>
                          </m:rPr>
                          <a:rPr lang="pt-BR" dirty="0"/>
                          <m:t>88160.14815</m:t>
                        </m:r>
                        <m:r>
                          <a:rPr lang="pt-BR" b="0" i="1" dirty="0" smtClean="0">
                            <a:latin typeface="Cambria Math" panose="02040503050406030204" pitchFamily="18" charset="0"/>
                          </a:rPr>
                          <m:t> ∗</m:t>
                        </m:r>
                        <m:r>
                          <m:rPr>
                            <m:nor/>
                          </m:rPr>
                          <a:rPr lang="pt-BR" dirty="0"/>
                          <m:t>1949.37037</m:t>
                        </m:r>
                      </m:e>
                    </m:rad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pt-BR"/>
                      <m:t>4484.712</m:t>
                    </m:r>
                  </m:oMath>
                </a14:m>
                <a:endParaRPr lang="pt-BR" dirty="0"/>
              </a:p>
            </p:txBody>
          </p:sp>
        </mc:Choice>
        <mc:Fallback xmlns="">
          <p:sp>
            <p:nvSpPr>
              <p:cNvPr id="11" name="Retângulo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466" y="4129917"/>
                <a:ext cx="6090068" cy="391389"/>
              </a:xfrm>
              <a:prstGeom prst="rect">
                <a:avLst/>
              </a:prstGeom>
              <a:blipFill rotWithShape="0">
                <a:blip r:embed="rId4"/>
                <a:stretch>
                  <a:fillRect l="-800" t="-1538" b="-2307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tângulo 11"/>
              <p:cNvSpPr/>
              <p:nvPr/>
            </p:nvSpPr>
            <p:spPr>
              <a:xfrm>
                <a:off x="249437" y="4670067"/>
                <a:ext cx="4556055" cy="7917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pt-BR" dirty="0" smtClean="0"/>
                  <a:t>%C </a:t>
                </a:r>
                <a:r>
                  <a:rPr lang="pt-BR" dirty="0"/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pt-BR" dirty="0"/>
                          <m:t>100∗ </m:t>
                        </m:r>
                        <m:r>
                          <m:rPr>
                            <m:nor/>
                          </m:rPr>
                          <a:rPr lang="pt-BR" dirty="0"/>
                          <m:t>C</m:t>
                        </m:r>
                      </m:num>
                      <m:den>
                        <m:r>
                          <m:rPr>
                            <m:nor/>
                          </m:rPr>
                          <a:rPr lang="pt-BR" dirty="0"/>
                          <m:t>QMGA</m:t>
                        </m:r>
                        <m:r>
                          <m:rPr>
                            <m:nor/>
                          </m:rPr>
                          <a:rPr lang="pt-BR" dirty="0"/>
                          <m:t>12</m:t>
                        </m:r>
                      </m:den>
                    </m:f>
                    <m:r>
                      <a:rPr lang="pt-BR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pt-BR" dirty="0"/>
                          <m:t>100∗</m:t>
                        </m:r>
                        <m:r>
                          <m:rPr>
                            <m:nor/>
                          </m:rPr>
                          <a:rPr lang="pt-BR"/>
                          <m:t>4484.712</m:t>
                        </m:r>
                        <m:r>
                          <m:rPr>
                            <m:nor/>
                          </m:rPr>
                          <a:rPr lang="pt-BR" dirty="0"/>
                          <m:t> </m:t>
                        </m:r>
                      </m:num>
                      <m:den>
                        <m:r>
                          <m:rPr>
                            <m:nor/>
                          </m:rPr>
                          <a:rPr lang="pt-BR" dirty="0"/>
                          <m:t>36430.06 </m:t>
                        </m:r>
                      </m:den>
                    </m:f>
                    <m:r>
                      <m:rPr>
                        <m:nor/>
                      </m:rPr>
                      <a:rPr lang="pt-BR" dirty="0"/>
                      <m:t> =</m:t>
                    </m:r>
                    <m:r>
                      <m:rPr>
                        <m:nor/>
                      </m:rPr>
                      <a:rPr lang="pt-BR" b="0" i="0" dirty="0" smtClean="0"/>
                      <m:t> </m:t>
                    </m:r>
                    <m:r>
                      <m:rPr>
                        <m:nor/>
                      </m:rPr>
                      <a:rPr lang="pt-BR"/>
                      <m:t>12.31047</m:t>
                    </m:r>
                    <m:r>
                      <m:rPr>
                        <m:nor/>
                      </m:rPr>
                      <a:rPr lang="pt-BR" b="0" i="0" smtClean="0"/>
                      <m:t>%</m:t>
                    </m:r>
                  </m:oMath>
                </a14:m>
                <a:endParaRPr lang="pt-BR" dirty="0"/>
              </a:p>
            </p:txBody>
          </p:sp>
        </mc:Choice>
        <mc:Fallback xmlns="">
          <p:sp>
            <p:nvSpPr>
              <p:cNvPr id="12" name="Retângulo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437" y="4670067"/>
                <a:ext cx="4556055" cy="791755"/>
              </a:xfrm>
              <a:prstGeom prst="rect">
                <a:avLst/>
              </a:prstGeom>
              <a:blipFill rotWithShape="0">
                <a:blip r:embed="rId5"/>
                <a:stretch>
                  <a:fillRect l="-120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tângulo 12"/>
              <p:cNvSpPr/>
              <p:nvPr/>
            </p:nvSpPr>
            <p:spPr>
              <a:xfrm>
                <a:off x="122402" y="1015521"/>
                <a:ext cx="2261196" cy="4277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pt-BR" dirty="0" smtClean="0"/>
                  <a:t>S = 0,5*(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/>
                              </a:rPr>
                              <m:t>𝑄</m:t>
                            </m:r>
                          </m:e>
                          <m:sub>
                            <m:r>
                              <a:rPr lang="pt-BR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e>
                    </m:rad>
                    <m:r>
                      <a:rPr lang="pt-BR" i="1">
                        <a:latin typeface="Cambria Math"/>
                      </a:rPr>
                      <m:t>−</m:t>
                    </m:r>
                    <m:rad>
                      <m:radPr>
                        <m:degHide m:val="on"/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/>
                              </a:rPr>
                              <m:t>𝑄</m:t>
                            </m:r>
                          </m:e>
                          <m:sub>
                            <m:r>
                              <a:rPr lang="pt-BR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e>
                    </m:rad>
                    <m:r>
                      <a:rPr lang="pt-BR" i="1">
                        <a:latin typeface="Cambria Math"/>
                      </a:rPr>
                      <m:t> )</m:t>
                    </m:r>
                  </m:oMath>
                </a14:m>
                <a:endParaRPr lang="pt-BR" dirty="0"/>
              </a:p>
            </p:txBody>
          </p:sp>
        </mc:Choice>
        <mc:Fallback xmlns="">
          <p:sp>
            <p:nvSpPr>
              <p:cNvPr id="13" name="Retângulo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402" y="1015521"/>
                <a:ext cx="2261196" cy="427746"/>
              </a:xfrm>
              <a:prstGeom prst="rect">
                <a:avLst/>
              </a:prstGeom>
              <a:blipFill rotWithShape="0">
                <a:blip r:embed="rId6"/>
                <a:stretch>
                  <a:fillRect l="-2156" b="-1857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tângulo 13"/>
          <p:cNvSpPr/>
          <p:nvPr/>
        </p:nvSpPr>
        <p:spPr>
          <a:xfrm>
            <a:off x="289466" y="2931560"/>
            <a:ext cx="17797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smtClean="0"/>
              <a:t>Fração Complexa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tângulo 14"/>
              <p:cNvSpPr/>
              <p:nvPr/>
            </p:nvSpPr>
            <p:spPr>
              <a:xfrm>
                <a:off x="289466" y="3553410"/>
                <a:ext cx="1836465" cy="4277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pt-BR" dirty="0"/>
                  <a:t>C = (1-r) *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/>
                              </a:rPr>
                              <m:t>𝑄</m:t>
                            </m:r>
                          </m:e>
                          <m:sub>
                            <m:r>
                              <a:rPr lang="pt-BR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/>
                              </a:rPr>
                              <m:t>𝑄</m:t>
                            </m:r>
                          </m:e>
                          <m:sub>
                            <m:r>
                              <a:rPr lang="pt-BR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e>
                    </m:rad>
                  </m:oMath>
                </a14:m>
                <a:endParaRPr lang="pt-BR" dirty="0"/>
              </a:p>
            </p:txBody>
          </p:sp>
        </mc:Choice>
        <mc:Fallback xmlns="">
          <p:sp>
            <p:nvSpPr>
              <p:cNvPr id="15" name="Retângulo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466" y="3553410"/>
                <a:ext cx="1836465" cy="427746"/>
              </a:xfrm>
              <a:prstGeom prst="rect">
                <a:avLst/>
              </a:prstGeom>
              <a:blipFill rotWithShape="0">
                <a:blip r:embed="rId7"/>
                <a:stretch>
                  <a:fillRect l="-2649" b="-1857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77743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8769" y="1081199"/>
            <a:ext cx="8201025" cy="2228850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8681" y="4250144"/>
            <a:ext cx="9601200" cy="2419350"/>
          </a:xfrm>
          <a:prstGeom prst="rect">
            <a:avLst/>
          </a:prstGeom>
        </p:spPr>
      </p:pic>
      <p:sp>
        <p:nvSpPr>
          <p:cNvPr id="6" name="Retângulo 5"/>
          <p:cNvSpPr/>
          <p:nvPr/>
        </p:nvSpPr>
        <p:spPr>
          <a:xfrm>
            <a:off x="3500333" y="194268"/>
            <a:ext cx="4109458" cy="6718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3">
              <a:lnSpc>
                <a:spcPct val="150000"/>
              </a:lnSpc>
            </a:pPr>
            <a:r>
              <a:rPr lang="pt-BR" sz="2800" dirty="0"/>
              <a:t>Robertson (1959)</a:t>
            </a:r>
          </a:p>
        </p:txBody>
      </p:sp>
      <p:sp>
        <p:nvSpPr>
          <p:cNvPr id="7" name="Retângulo 6"/>
          <p:cNvSpPr/>
          <p:nvPr/>
        </p:nvSpPr>
        <p:spPr>
          <a:xfrm>
            <a:off x="4544969" y="3525129"/>
            <a:ext cx="381963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3200" dirty="0"/>
              <a:t>Cruz e </a:t>
            </a:r>
            <a:r>
              <a:rPr lang="pt-BR" sz="3200" dirty="0" err="1"/>
              <a:t>Castoldi</a:t>
            </a:r>
            <a:r>
              <a:rPr lang="pt-BR" sz="3200" dirty="0"/>
              <a:t> (1991</a:t>
            </a:r>
            <a:r>
              <a:rPr lang="pt-BR" sz="3200" dirty="0" smtClean="0"/>
              <a:t>)</a:t>
            </a:r>
            <a:endParaRPr lang="pt-BR" sz="3200" dirty="0"/>
          </a:p>
        </p:txBody>
      </p:sp>
    </p:spTree>
    <p:extLst>
      <p:ext uri="{BB962C8B-B14F-4D97-AF65-F5344CB8AC3E}">
        <p14:creationId xmlns:p14="http://schemas.microsoft.com/office/powerpoint/2010/main" val="28336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4927" y="142924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Análise Conjunta de Experimentos</a:t>
            </a:r>
            <a:endParaRPr lang="pt-BR" sz="4000" dirty="0"/>
          </a:p>
        </p:txBody>
      </p:sp>
      <p:sp>
        <p:nvSpPr>
          <p:cNvPr id="16" name="CaixaDeTexto 15"/>
          <p:cNvSpPr txBox="1"/>
          <p:nvPr/>
        </p:nvSpPr>
        <p:spPr>
          <a:xfrm>
            <a:off x="397458" y="1529245"/>
            <a:ext cx="4116699" cy="40011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 smtClean="0"/>
              <a:t>Fator 1: Genótipos</a:t>
            </a:r>
          </a:p>
        </p:txBody>
      </p:sp>
      <p:sp>
        <p:nvSpPr>
          <p:cNvPr id="17" name="CaixaDeTexto 16"/>
          <p:cNvSpPr txBox="1"/>
          <p:nvPr/>
        </p:nvSpPr>
        <p:spPr>
          <a:xfrm>
            <a:off x="397458" y="2013076"/>
            <a:ext cx="4116699" cy="400110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 smtClean="0"/>
              <a:t>Fator 2: Ambientes</a:t>
            </a:r>
          </a:p>
        </p:txBody>
      </p:sp>
      <p:sp>
        <p:nvSpPr>
          <p:cNvPr id="30" name="CaixaDeTexto 29"/>
          <p:cNvSpPr txBox="1"/>
          <p:nvPr/>
        </p:nvSpPr>
        <p:spPr>
          <a:xfrm>
            <a:off x="7209509" y="1836880"/>
            <a:ext cx="4116699" cy="40011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Definições Importantes</a:t>
            </a:r>
          </a:p>
        </p:txBody>
      </p:sp>
      <p:sp>
        <p:nvSpPr>
          <p:cNvPr id="31" name="CaixaDeTexto 30"/>
          <p:cNvSpPr txBox="1"/>
          <p:nvPr/>
        </p:nvSpPr>
        <p:spPr>
          <a:xfrm>
            <a:off x="6785969" y="2637606"/>
            <a:ext cx="5181073" cy="707886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000" dirty="0" smtClean="0"/>
              <a:t>Efeito Principal:</a:t>
            </a:r>
            <a:r>
              <a:rPr lang="pt-BR" sz="2000" dirty="0"/>
              <a:t> </a:t>
            </a:r>
            <a:r>
              <a:rPr lang="pt-BR" sz="2000" dirty="0" smtClean="0"/>
              <a:t>Efeito de cada fator, independente do efeito dos outros fatores</a:t>
            </a:r>
          </a:p>
        </p:txBody>
      </p:sp>
      <p:sp>
        <p:nvSpPr>
          <p:cNvPr id="32" name="CaixaDeTexto 31"/>
          <p:cNvSpPr txBox="1"/>
          <p:nvPr/>
        </p:nvSpPr>
        <p:spPr>
          <a:xfrm>
            <a:off x="6785969" y="3883184"/>
            <a:ext cx="5181073" cy="2554545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000" dirty="0" smtClean="0"/>
              <a:t>Efeito de Interação G x A: Efeito simultâneo do genótipo e do ambiente sobre a variável </a:t>
            </a:r>
            <a:r>
              <a:rPr lang="pt-BR" sz="2000" smtClean="0"/>
              <a:t>em estudo.</a:t>
            </a:r>
            <a:endParaRPr lang="pt-BR" sz="2000" dirty="0" smtClean="0"/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pt-BR" sz="2000" dirty="0"/>
          </a:p>
          <a:p>
            <a:pPr algn="just"/>
            <a:r>
              <a:rPr lang="pt-BR" sz="2000" dirty="0" smtClean="0"/>
              <a:t>Interação G x A: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000" dirty="0" smtClean="0"/>
              <a:t>Decorrente </a:t>
            </a:r>
            <a:r>
              <a:rPr lang="pt-BR" sz="2000" dirty="0"/>
              <a:t>da variação do desempenho particular de cada </a:t>
            </a:r>
            <a:r>
              <a:rPr lang="pt-BR" sz="2000" dirty="0" smtClean="0"/>
              <a:t>linhagem </a:t>
            </a:r>
            <a:r>
              <a:rPr lang="pt-BR" sz="2000" dirty="0"/>
              <a:t>nos vários ambientes</a:t>
            </a:r>
            <a:endParaRPr lang="pt-BR" sz="2000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tângulo 33"/>
              <p:cNvSpPr/>
              <p:nvPr/>
            </p:nvSpPr>
            <p:spPr>
              <a:xfrm>
                <a:off x="187175" y="2567315"/>
                <a:ext cx="6598794" cy="5579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𝑗𝑘</m:t>
                          </m:r>
                        </m:sub>
                      </m:sSub>
                      <m:r>
                        <a:rPr lang="pt-BR" sz="28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𝐺𝐴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𝑖𝑗𝑘</m:t>
                          </m:r>
                        </m:sub>
                      </m:sSub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34" name="Retângulo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175" y="2567315"/>
                <a:ext cx="6598794" cy="55791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534" y="3125225"/>
            <a:ext cx="4882593" cy="360127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21389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/>
          <p:cNvSpPr txBox="1">
            <a:spLocks/>
          </p:cNvSpPr>
          <p:nvPr/>
        </p:nvSpPr>
        <p:spPr>
          <a:xfrm>
            <a:off x="1187136" y="202018"/>
            <a:ext cx="9817727" cy="11589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3600" dirty="0" smtClean="0"/>
              <a:t>Adaptabilidade e Estabilidade</a:t>
            </a:r>
          </a:p>
        </p:txBody>
      </p:sp>
      <p:sp>
        <p:nvSpPr>
          <p:cNvPr id="7" name="Retângulo 6"/>
          <p:cNvSpPr/>
          <p:nvPr/>
        </p:nvSpPr>
        <p:spPr>
          <a:xfrm>
            <a:off x="1552519" y="4498424"/>
            <a:ext cx="9452344" cy="11430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400" dirty="0">
                <a:ln w="0"/>
              </a:rPr>
              <a:t>Interação G x A -&gt; Comportamento diferencial dos genótipos frente as variações ambientais</a:t>
            </a:r>
          </a:p>
        </p:txBody>
      </p:sp>
      <p:sp>
        <p:nvSpPr>
          <p:cNvPr id="8" name="Retângulo 7"/>
          <p:cNvSpPr/>
          <p:nvPr/>
        </p:nvSpPr>
        <p:spPr>
          <a:xfrm>
            <a:off x="1187136" y="1930246"/>
            <a:ext cx="9817727" cy="16970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400" dirty="0">
                <a:ln w="0"/>
              </a:rPr>
              <a:t>São análises que visam identificar cultivares de comportamento previsível e que sejam responsivos às variações ambientais em condições específicas ou amplas.</a:t>
            </a:r>
          </a:p>
        </p:txBody>
      </p:sp>
    </p:spTree>
    <p:extLst>
      <p:ext uri="{BB962C8B-B14F-4D97-AF65-F5344CB8AC3E}">
        <p14:creationId xmlns:p14="http://schemas.microsoft.com/office/powerpoint/2010/main" val="263273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2591942" y="44625"/>
            <a:ext cx="6724918" cy="166199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BR" sz="3600" b="1" dirty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Adaptabilidade e Estabilidade</a:t>
            </a:r>
          </a:p>
          <a:p>
            <a:pPr algn="ctr">
              <a:lnSpc>
                <a:spcPct val="150000"/>
              </a:lnSpc>
            </a:pPr>
            <a:r>
              <a:rPr lang="pt-BR" sz="3200" b="1" dirty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Metodologias</a:t>
            </a:r>
          </a:p>
        </p:txBody>
      </p:sp>
      <p:graphicFrame>
        <p:nvGraphicFramePr>
          <p:cNvPr id="17" name="Tabela 16"/>
          <p:cNvGraphicFramePr>
            <a:graphicFrameLocks noGrp="1"/>
          </p:cNvGraphicFramePr>
          <p:nvPr>
            <p:extLst/>
          </p:nvPr>
        </p:nvGraphicFramePr>
        <p:xfrm>
          <a:off x="2975528" y="2060849"/>
          <a:ext cx="6648864" cy="3673265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37201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286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2953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Método</a:t>
                      </a:r>
                      <a:endParaRPr lang="pt-BR" dirty="0"/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Princípio</a:t>
                      </a:r>
                      <a:endParaRPr lang="pt-BR" dirty="0"/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5406">
                <a:tc>
                  <a:txBody>
                    <a:bodyPr/>
                    <a:lstStyle/>
                    <a:p>
                      <a:pPr algn="l"/>
                      <a:r>
                        <a:rPr lang="pt-BR" dirty="0" err="1" smtClean="0"/>
                        <a:t>Plaisted</a:t>
                      </a:r>
                      <a:r>
                        <a:rPr lang="pt-BR" dirty="0" smtClean="0"/>
                        <a:t> e Peterson (1959)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ANOVA</a:t>
                      </a:r>
                      <a:endParaRPr lang="pt-BR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953">
                <a:tc>
                  <a:txBody>
                    <a:bodyPr/>
                    <a:lstStyle/>
                    <a:p>
                      <a:pPr algn="l"/>
                      <a:r>
                        <a:rPr lang="pt-BR" dirty="0" err="1" smtClean="0"/>
                        <a:t>Wricke</a:t>
                      </a:r>
                      <a:r>
                        <a:rPr lang="pt-BR" dirty="0" smtClean="0"/>
                        <a:t> (1965)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ANOVA</a:t>
                      </a:r>
                      <a:endParaRPr lang="pt-BR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5741">
                <a:tc>
                  <a:txBody>
                    <a:bodyPr/>
                    <a:lstStyle/>
                    <a:p>
                      <a:pPr algn="l"/>
                      <a:r>
                        <a:rPr lang="pt-BR" dirty="0" err="1" smtClean="0"/>
                        <a:t>Eberhart</a:t>
                      </a:r>
                      <a:r>
                        <a:rPr lang="pt-BR" dirty="0" smtClean="0"/>
                        <a:t> e Russell (1966) 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Regressão Linear</a:t>
                      </a:r>
                      <a:endParaRPr lang="pt-BR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7353">
                <a:tc>
                  <a:txBody>
                    <a:bodyPr/>
                    <a:lstStyle/>
                    <a:p>
                      <a:pPr algn="l"/>
                      <a:r>
                        <a:rPr lang="pt-BR" dirty="0" smtClean="0"/>
                        <a:t>Cruz, Torres e </a:t>
                      </a:r>
                      <a:r>
                        <a:rPr lang="pt-BR" dirty="0" err="1" smtClean="0"/>
                        <a:t>Vencovsky</a:t>
                      </a:r>
                      <a:r>
                        <a:rPr lang="pt-BR" baseline="0" dirty="0" smtClean="0"/>
                        <a:t> (1989)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Regressão Bissegmentada</a:t>
                      </a:r>
                      <a:endParaRPr lang="pt-BR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2953">
                <a:tc>
                  <a:txBody>
                    <a:bodyPr/>
                    <a:lstStyle/>
                    <a:p>
                      <a:pPr algn="l"/>
                      <a:r>
                        <a:rPr lang="pt-BR" dirty="0" err="1" smtClean="0"/>
                        <a:t>Lin</a:t>
                      </a:r>
                      <a:r>
                        <a:rPr lang="pt-BR" dirty="0" smtClean="0"/>
                        <a:t> e </a:t>
                      </a:r>
                      <a:r>
                        <a:rPr lang="pt-BR" dirty="0" err="1" smtClean="0"/>
                        <a:t>Binns</a:t>
                      </a:r>
                      <a:r>
                        <a:rPr lang="pt-BR" dirty="0" smtClean="0"/>
                        <a:t> (1988)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err="1" smtClean="0"/>
                        <a:t>Ideótipo</a:t>
                      </a:r>
                      <a:endParaRPr lang="pt-BR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2953">
                <a:tc>
                  <a:txBody>
                    <a:bodyPr/>
                    <a:lstStyle/>
                    <a:p>
                      <a:pPr algn="l"/>
                      <a:r>
                        <a:rPr lang="pt-BR" dirty="0" smtClean="0"/>
                        <a:t>Carneiro (1998)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 err="1" smtClean="0"/>
                        <a:t>Ideótipo</a:t>
                      </a:r>
                      <a:endParaRPr lang="pt-BR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12953">
                <a:tc>
                  <a:txBody>
                    <a:bodyPr/>
                    <a:lstStyle/>
                    <a:p>
                      <a:pPr algn="l"/>
                      <a:r>
                        <a:rPr lang="pt-BR" dirty="0" err="1" smtClean="0"/>
                        <a:t>Centróide</a:t>
                      </a:r>
                      <a:r>
                        <a:rPr lang="pt-BR" dirty="0" smtClean="0"/>
                        <a:t> (Rocha, 2005)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 err="1" smtClean="0"/>
                        <a:t>Ideótipo</a:t>
                      </a:r>
                      <a:endParaRPr lang="pt-BR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9" name="Retângulo 8"/>
          <p:cNvSpPr/>
          <p:nvPr/>
        </p:nvSpPr>
        <p:spPr>
          <a:xfrm>
            <a:off x="2406926" y="5945506"/>
            <a:ext cx="7937546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Diferentes princípios  - &gt; Diferentes conceitos de adaptabilidade e estabilidade</a:t>
            </a:r>
          </a:p>
        </p:txBody>
      </p:sp>
    </p:spTree>
    <p:extLst>
      <p:ext uri="{BB962C8B-B14F-4D97-AF65-F5344CB8AC3E}">
        <p14:creationId xmlns:p14="http://schemas.microsoft.com/office/powerpoint/2010/main" val="1181224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2591943" y="116633"/>
            <a:ext cx="6724918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3600" b="1" dirty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Adaptabilidade e Estabilidade</a:t>
            </a:r>
          </a:p>
        </p:txBody>
      </p:sp>
      <p:sp>
        <p:nvSpPr>
          <p:cNvPr id="6" name="Retângulo 5"/>
          <p:cNvSpPr/>
          <p:nvPr/>
        </p:nvSpPr>
        <p:spPr>
          <a:xfrm>
            <a:off x="1130307" y="2981556"/>
            <a:ext cx="8496944" cy="24776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000" b="1" dirty="0"/>
              <a:t>Método: </a:t>
            </a:r>
            <a:r>
              <a:rPr lang="pt-BR" sz="2000" b="1" dirty="0" err="1"/>
              <a:t>Lin</a:t>
            </a:r>
            <a:r>
              <a:rPr lang="pt-BR" sz="2000" b="1" dirty="0"/>
              <a:t> e </a:t>
            </a:r>
            <a:r>
              <a:rPr lang="pt-BR" sz="2000" b="1" dirty="0" err="1"/>
              <a:t>Binns</a:t>
            </a:r>
            <a:r>
              <a:rPr lang="pt-BR" sz="2000" b="1" dirty="0"/>
              <a:t> (1988)</a:t>
            </a:r>
          </a:p>
          <a:p>
            <a:pPr>
              <a:lnSpc>
                <a:spcPct val="150000"/>
              </a:lnSpc>
            </a:pPr>
            <a:endParaRPr lang="pt-BR" dirty="0"/>
          </a:p>
          <a:p>
            <a:pPr marL="742950" lvl="1" indent="-285750" algn="just">
              <a:lnSpc>
                <a:spcPct val="150000"/>
              </a:lnSpc>
              <a:buFont typeface="Wingdings" pitchFamily="2" charset="2"/>
              <a:buChar char="v"/>
            </a:pPr>
            <a:r>
              <a:rPr lang="pt-BR" b="1" dirty="0"/>
              <a:t>Estabilidade e Adaptabilidade</a:t>
            </a:r>
            <a:r>
              <a:rPr lang="pt-BR" dirty="0"/>
              <a:t>: Proximidade de cada genótipo a um </a:t>
            </a:r>
            <a:r>
              <a:rPr lang="pt-BR" dirty="0" err="1"/>
              <a:t>ideótipo</a:t>
            </a:r>
            <a:r>
              <a:rPr lang="pt-BR" dirty="0"/>
              <a:t>, que  apresenta às suas médias iguais ao máximo </a:t>
            </a:r>
            <a:r>
              <a:rPr lang="pt-BR" dirty="0" smtClean="0"/>
              <a:t>observado em cada ambiente.</a:t>
            </a:r>
            <a:endParaRPr lang="pt-BR" dirty="0"/>
          </a:p>
          <a:p>
            <a:pPr marL="742950" lvl="1" indent="-285750" algn="just">
              <a:lnSpc>
                <a:spcPct val="150000"/>
              </a:lnSpc>
              <a:buFont typeface="Wingdings" pitchFamily="2" charset="2"/>
              <a:buChar char="v"/>
            </a:pPr>
            <a:endParaRPr lang="pt-BR" dirty="0"/>
          </a:p>
          <a:p>
            <a:pPr marL="1200150" lvl="2" indent="-285750" algn="just">
              <a:lnSpc>
                <a:spcPct val="150000"/>
              </a:lnSpc>
              <a:buFont typeface="Wingdings" pitchFamily="2" charset="2"/>
              <a:buChar char="v"/>
            </a:pPr>
            <a:r>
              <a:rPr lang="pt-BR" b="1" dirty="0"/>
              <a:t>Adaptabilidade Geral: </a:t>
            </a:r>
            <a:r>
              <a:rPr lang="pt-BR" dirty="0"/>
              <a:t>Menor valor de </a:t>
            </a:r>
            <a:r>
              <a:rPr lang="pt-BR" dirty="0" err="1"/>
              <a:t>Pi</a:t>
            </a:r>
            <a:r>
              <a:rPr lang="pt-BR" dirty="0"/>
              <a:t> </a:t>
            </a:r>
            <a:r>
              <a:rPr lang="pt-BR" dirty="0" smtClean="0"/>
              <a:t>geral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tângulo 6"/>
              <p:cNvSpPr/>
              <p:nvPr/>
            </p:nvSpPr>
            <p:spPr>
              <a:xfrm>
                <a:off x="6970365" y="1702236"/>
                <a:ext cx="2456121" cy="72853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pt-BR" sz="2000">
                              <a:latin typeface="Cambria Math"/>
                            </a:rPr>
                            <m:t>P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pt-BR" sz="2000">
                              <a:latin typeface="Cambria Math"/>
                            </a:rPr>
                            <m:t>i</m:t>
                          </m:r>
                        </m:sub>
                      </m:sSub>
                      <m:r>
                        <a:rPr lang="pt-BR" sz="2000">
                          <a:latin typeface="Cambria Math"/>
                        </a:rPr>
                        <m:t>= </m:t>
                      </m:r>
                      <m:f>
                        <m:fPr>
                          <m:ctrlPr>
                            <a:rPr lang="pt-BR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undOvr"/>
                              <m:ctrlPr>
                                <a:rPr lang="pt-BR" sz="2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sty m:val="p"/>
                                </m:rPr>
                                <a:rPr lang="pt-BR" sz="2000">
                                  <a:latin typeface="Cambria Math"/>
                                </a:rPr>
                                <m:t>j</m:t>
                              </m:r>
                              <m:r>
                                <a:rPr lang="pt-BR" sz="2000">
                                  <a:latin typeface="Cambria Math"/>
                                </a:rPr>
                                <m:t>=1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pt-BR" sz="2000">
                                  <a:latin typeface="Cambria Math"/>
                                </a:rPr>
                                <m:t>n</m:t>
                              </m:r>
                            </m:sup>
                            <m:e>
                              <m:r>
                                <a:rPr lang="pt-BR" sz="2000">
                                  <a:latin typeface="Cambria Math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pt-BR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BR" sz="2000">
                                      <a:latin typeface="Cambria Math"/>
                                    </a:rPr>
                                    <m:t>Y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pt-BR" sz="2000">
                                      <a:latin typeface="Cambria Math"/>
                                    </a:rPr>
                                    <m:t>ij</m:t>
                                  </m:r>
                                </m:sub>
                              </m:sSub>
                              <m:r>
                                <a:rPr lang="pt-BR" sz="2000" i="1">
                                  <a:latin typeface="Cambria Math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pt-BR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BR" sz="2000">
                                      <a:latin typeface="Cambria Math"/>
                                    </a:rPr>
                                    <m:t>M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pt-BR" sz="2000">
                                      <a:latin typeface="Cambria Math"/>
                                    </a:rPr>
                                    <m:t>j</m:t>
                                  </m:r>
                                </m:sub>
                              </m:sSub>
                              <m:r>
                                <a:rPr lang="pt-BR" sz="2000">
                                  <a:latin typeface="Cambria Math"/>
                                </a:rPr>
                                <m:t>)²</m:t>
                              </m:r>
                            </m:e>
                          </m:nary>
                        </m:num>
                        <m:den>
                          <m:r>
                            <a:rPr lang="pt-BR" sz="2000">
                              <a:latin typeface="Cambria Math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pt-BR" sz="2000">
                              <a:latin typeface="Cambria Math"/>
                            </a:rPr>
                            <m:t>n</m:t>
                          </m:r>
                        </m:den>
                      </m:f>
                    </m:oMath>
                  </m:oMathPara>
                </a14:m>
                <a:endParaRPr lang="pt-BR" sz="2000" dirty="0"/>
              </a:p>
            </p:txBody>
          </p:sp>
        </mc:Choice>
        <mc:Fallback xmlns="">
          <p:sp>
            <p:nvSpPr>
              <p:cNvPr id="7" name="Retângulo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0365" y="1702236"/>
                <a:ext cx="2456121" cy="728533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tângulo 7"/>
          <p:cNvSpPr/>
          <p:nvPr/>
        </p:nvSpPr>
        <p:spPr>
          <a:xfrm>
            <a:off x="1034614" y="1710111"/>
            <a:ext cx="793754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b="1" dirty="0"/>
              <a:t>Método: </a:t>
            </a:r>
            <a:r>
              <a:rPr lang="pt-BR" sz="2400" b="1" dirty="0" err="1"/>
              <a:t>Lin</a:t>
            </a:r>
            <a:r>
              <a:rPr lang="pt-BR" sz="2400" b="1" dirty="0"/>
              <a:t> e </a:t>
            </a:r>
            <a:r>
              <a:rPr lang="pt-BR" sz="2400" b="1" dirty="0" err="1"/>
              <a:t>Binns</a:t>
            </a:r>
            <a:r>
              <a:rPr lang="pt-BR" sz="2400" b="1" dirty="0"/>
              <a:t> (1988) 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pt-BR" sz="2000" dirty="0"/>
              <a:t>Princípio: Distância genótipo a um </a:t>
            </a:r>
            <a:r>
              <a:rPr lang="pt-BR" sz="2000" dirty="0" err="1"/>
              <a:t>ideótipo</a:t>
            </a:r>
            <a:r>
              <a:rPr lang="pt-BR" sz="2000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170746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2591943" y="190382"/>
            <a:ext cx="6724918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3600" b="1" dirty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Adaptabilidade e Estabilidade</a:t>
            </a:r>
          </a:p>
        </p:txBody>
      </p:sp>
      <p:sp>
        <p:nvSpPr>
          <p:cNvPr id="19" name="Retângulo 18"/>
          <p:cNvSpPr/>
          <p:nvPr/>
        </p:nvSpPr>
        <p:spPr>
          <a:xfrm>
            <a:off x="2207568" y="1052736"/>
            <a:ext cx="793754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b="1" dirty="0"/>
              <a:t>Método: </a:t>
            </a:r>
            <a:r>
              <a:rPr lang="pt-BR" sz="2400" b="1" dirty="0" err="1"/>
              <a:t>Lin</a:t>
            </a:r>
            <a:r>
              <a:rPr lang="pt-BR" sz="2400" b="1" dirty="0"/>
              <a:t> e </a:t>
            </a:r>
            <a:r>
              <a:rPr lang="pt-BR" sz="2400" b="1" dirty="0" err="1"/>
              <a:t>Binns</a:t>
            </a:r>
            <a:r>
              <a:rPr lang="pt-BR" sz="2400" b="1" dirty="0"/>
              <a:t> (1988) 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pt-BR" sz="2000" dirty="0"/>
              <a:t>Princípio: Distância genótipo a um </a:t>
            </a:r>
            <a:r>
              <a:rPr lang="pt-BR" sz="2000" dirty="0" err="1"/>
              <a:t>ideótipo</a:t>
            </a:r>
            <a:r>
              <a:rPr lang="pt-BR" sz="2000" dirty="0"/>
              <a:t>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tângulo 4"/>
              <p:cNvSpPr/>
              <p:nvPr/>
            </p:nvSpPr>
            <p:spPr>
              <a:xfrm>
                <a:off x="4354756" y="2192089"/>
                <a:ext cx="2456121" cy="72853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pt-BR" sz="2000">
                              <a:latin typeface="Cambria Math"/>
                            </a:rPr>
                            <m:t>P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pt-BR" sz="2000">
                              <a:latin typeface="Cambria Math"/>
                            </a:rPr>
                            <m:t>i</m:t>
                          </m:r>
                        </m:sub>
                      </m:sSub>
                      <m:r>
                        <a:rPr lang="pt-BR" sz="2000">
                          <a:latin typeface="Cambria Math"/>
                        </a:rPr>
                        <m:t>= </m:t>
                      </m:r>
                      <m:f>
                        <m:fPr>
                          <m:ctrlPr>
                            <a:rPr lang="pt-BR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undOvr"/>
                              <m:ctrlPr>
                                <a:rPr lang="pt-BR" sz="2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sty m:val="p"/>
                                </m:rPr>
                                <a:rPr lang="pt-BR" sz="2000">
                                  <a:latin typeface="Cambria Math"/>
                                </a:rPr>
                                <m:t>j</m:t>
                              </m:r>
                              <m:r>
                                <a:rPr lang="pt-BR" sz="2000">
                                  <a:latin typeface="Cambria Math"/>
                                </a:rPr>
                                <m:t>=1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pt-BR" sz="2000">
                                  <a:latin typeface="Cambria Math"/>
                                </a:rPr>
                                <m:t>n</m:t>
                              </m:r>
                            </m:sup>
                            <m:e>
                              <m:r>
                                <a:rPr lang="pt-BR" sz="2000">
                                  <a:latin typeface="Cambria Math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pt-BR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BR" sz="2000">
                                      <a:latin typeface="Cambria Math"/>
                                    </a:rPr>
                                    <m:t>Y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pt-BR" sz="2000">
                                      <a:latin typeface="Cambria Math"/>
                                    </a:rPr>
                                    <m:t>ij</m:t>
                                  </m:r>
                                </m:sub>
                              </m:sSub>
                              <m:r>
                                <a:rPr lang="pt-BR" sz="2000" i="1">
                                  <a:latin typeface="Cambria Math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pt-BR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BR" sz="2000">
                                      <a:latin typeface="Cambria Math"/>
                                    </a:rPr>
                                    <m:t>M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pt-BR" sz="2000">
                                      <a:latin typeface="Cambria Math"/>
                                    </a:rPr>
                                    <m:t>j</m:t>
                                  </m:r>
                                </m:sub>
                              </m:sSub>
                              <m:r>
                                <a:rPr lang="pt-BR" sz="2000">
                                  <a:latin typeface="Cambria Math"/>
                                </a:rPr>
                                <m:t>)²</m:t>
                              </m:r>
                            </m:e>
                          </m:nary>
                        </m:num>
                        <m:den>
                          <m:r>
                            <a:rPr lang="pt-BR" sz="2000">
                              <a:latin typeface="Cambria Math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pt-BR" sz="2000">
                              <a:latin typeface="Cambria Math"/>
                            </a:rPr>
                            <m:t>n</m:t>
                          </m:r>
                        </m:den>
                      </m:f>
                    </m:oMath>
                  </m:oMathPara>
                </a14:m>
                <a:endParaRPr lang="pt-BR" sz="2000" dirty="0"/>
              </a:p>
            </p:txBody>
          </p:sp>
        </mc:Choice>
        <mc:Fallback xmlns="">
          <p:sp>
            <p:nvSpPr>
              <p:cNvPr id="5" name="Retângulo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4756" y="2192089"/>
                <a:ext cx="2456121" cy="728533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" name="Tabel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1431459"/>
              </p:ext>
            </p:extLst>
          </p:nvPr>
        </p:nvGraphicFramePr>
        <p:xfrm>
          <a:off x="534920" y="3270642"/>
          <a:ext cx="4752000" cy="152019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8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8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88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Ambientes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Genótipos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A1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A2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A3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2074.67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3125.67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2766.67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2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2154.00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3199.33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2411.33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3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2624.00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3204.67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3681.00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Máximo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2624.00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3204.67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3681.00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tângulo 10"/>
              <p:cNvSpPr/>
              <p:nvPr/>
            </p:nvSpPr>
            <p:spPr>
              <a:xfrm>
                <a:off x="77984" y="5459829"/>
                <a:ext cx="11553547" cy="7305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pt-BR" sz="2000" i="1">
                              <a:latin typeface="Cambria Math" panose="02040503050406030204" pitchFamily="18" charset="0"/>
                            </a:rPr>
                            <m:t>P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pt-BR" sz="2000" i="1"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  <m:r>
                        <a:rPr lang="pt-BR" sz="2000" i="1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undOvr"/>
                              <m:ctrlPr>
                                <a:rPr lang="pt-BR" sz="2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sty m:val="p"/>
                                </m:rPr>
                                <a:rPr lang="pt-BR" sz="2000" i="1">
                                  <a:latin typeface="Cambria Math" panose="02040503050406030204" pitchFamily="18" charset="0"/>
                                </a:rPr>
                                <m:t>j</m:t>
                              </m:r>
                              <m:r>
                                <a:rPr lang="pt-BR" sz="20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pt-BR" sz="2000" i="1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sup>
                            <m:e>
                              <m:r>
                                <a:rPr lang="pt-BR" sz="20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pt-BR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BR" sz="2000" i="1">
                                      <a:latin typeface="Cambria Math" panose="02040503050406030204" pitchFamily="18" charset="0"/>
                                    </a:rPr>
                                    <m:t>Y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pt-BR" sz="2000" i="1">
                                      <a:latin typeface="Cambria Math" panose="02040503050406030204" pitchFamily="18" charset="0"/>
                                    </a:rPr>
                                    <m:t>ij</m:t>
                                  </m:r>
                                </m:sub>
                              </m:sSub>
                              <m:r>
                                <a:rPr lang="pt-BR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pt-BR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BR" sz="2000" i="1">
                                      <a:latin typeface="Cambria Math" panose="02040503050406030204" pitchFamily="18" charset="0"/>
                                    </a:rPr>
                                    <m:t>M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pt-BR" sz="2000" i="1">
                                      <a:latin typeface="Cambria Math" panose="02040503050406030204" pitchFamily="18" charset="0"/>
                                    </a:rPr>
                                    <m:t>j</m:t>
                                  </m:r>
                                </m:sub>
                              </m:sSub>
                              <m:r>
                                <a:rPr lang="pt-BR" sz="2000" i="1">
                                  <a:latin typeface="Cambria Math" panose="02040503050406030204" pitchFamily="18" charset="0"/>
                                </a:rPr>
                                <m:t>)²</m:t>
                              </m:r>
                            </m:e>
                          </m:nary>
                        </m:num>
                        <m:den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pt-BR" sz="2000" i="1">
                              <a:latin typeface="Cambria Math" panose="02040503050406030204" pitchFamily="18" charset="0"/>
                            </a:rPr>
                            <m:t>n</m:t>
                          </m:r>
                        </m:den>
                      </m:f>
                      <m:r>
                        <a:rPr lang="pt-BR" sz="2000" i="1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pt-BR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sz="2000" i="1">
                                      <a:latin typeface="Cambria Math" panose="02040503050406030204" pitchFamily="18" charset="0"/>
                                    </a:rPr>
                                    <m:t>2074,67 −2624</m:t>
                                  </m:r>
                                </m:e>
                              </m:d>
                            </m:e>
                            <m:sup>
                              <m:r>
                                <a:rPr lang="pt-BR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pt-BR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sz="2000" i="1">
                                      <a:latin typeface="Cambria Math" panose="02040503050406030204" pitchFamily="18" charset="0"/>
                                    </a:rPr>
                                    <m:t>2154 −2624</m:t>
                                  </m:r>
                                </m:e>
                              </m:d>
                            </m:e>
                            <m:sup>
                              <m:r>
                                <a:rPr lang="pt-BR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+(2766,67 −3681)²</m:t>
                          </m:r>
                          <m:r>
                            <m:rPr>
                              <m:nor/>
                            </m:rPr>
                            <a:rPr lang="pt-BR" sz="2000" i="1" dirty="0">
                              <a:latin typeface="Cambria Math" panose="02040503050406030204" pitchFamily="18" charset="0"/>
                            </a:rPr>
                            <m:t>  </m:t>
                          </m:r>
                        </m:num>
                        <m:den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2∗3</m:t>
                          </m:r>
                        </m:den>
                      </m:f>
                      <m:r>
                        <a:rPr lang="pt-BR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pt-BR" sz="2000" i="1">
                          <a:latin typeface="Cambria Math" panose="02040503050406030204" pitchFamily="18" charset="0"/>
                        </a:rPr>
                        <m:t>190668</m:t>
                      </m:r>
                      <m:r>
                        <m:rPr>
                          <m:nor/>
                        </m:rPr>
                        <a:rPr lang="pt-BR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pt-BR" sz="2000" i="1">
                          <a:latin typeface="Cambria Math" panose="02040503050406030204" pitchFamily="18" charset="0"/>
                        </a:rPr>
                        <m:t>9259</m:t>
                      </m:r>
                    </m:oMath>
                  </m:oMathPara>
                </a14:m>
                <a:endParaRPr lang="pt-BR" sz="20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Retângulo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84" y="5459829"/>
                <a:ext cx="11553547" cy="73058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Imagem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3625" y="3375920"/>
            <a:ext cx="3895725" cy="158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200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52650" y="-258349"/>
            <a:ext cx="7886700" cy="1325563"/>
          </a:xfrm>
        </p:spPr>
        <p:txBody>
          <a:bodyPr/>
          <a:lstStyle/>
          <a:p>
            <a:pPr algn="ctr"/>
            <a:r>
              <a:rPr lang="pt-BR" dirty="0" smtClean="0"/>
              <a:t>Natureza da Interação </a:t>
            </a:r>
            <a:r>
              <a:rPr lang="pt-BR" dirty="0" err="1" smtClean="0"/>
              <a:t>GxE</a:t>
            </a:r>
            <a:endParaRPr lang="pt-BR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4116" y="827334"/>
            <a:ext cx="8783782" cy="19051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CaixaDeTexto 3"/>
          <p:cNvSpPr txBox="1"/>
          <p:nvPr/>
        </p:nvSpPr>
        <p:spPr>
          <a:xfrm>
            <a:off x="1953492" y="2884913"/>
            <a:ext cx="25522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(a) Ausência de interação</a:t>
            </a:r>
          </a:p>
        </p:txBody>
      </p:sp>
      <p:sp>
        <p:nvSpPr>
          <p:cNvPr id="6" name="CaixaDeTexto 5"/>
          <p:cNvSpPr txBox="1"/>
          <p:nvPr/>
        </p:nvSpPr>
        <p:spPr>
          <a:xfrm>
            <a:off x="4972173" y="2884908"/>
            <a:ext cx="2141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(b) Interação simples</a:t>
            </a:r>
          </a:p>
        </p:txBody>
      </p:sp>
      <p:sp>
        <p:nvSpPr>
          <p:cNvPr id="7" name="CaixaDeTexto 6"/>
          <p:cNvSpPr txBox="1"/>
          <p:nvPr/>
        </p:nvSpPr>
        <p:spPr>
          <a:xfrm>
            <a:off x="7950994" y="2884903"/>
            <a:ext cx="2333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(c) Interação Complexa</a:t>
            </a:r>
          </a:p>
        </p:txBody>
      </p:sp>
      <p:sp>
        <p:nvSpPr>
          <p:cNvPr id="8" name="CaixaDeTexto 7"/>
          <p:cNvSpPr txBox="1"/>
          <p:nvPr/>
        </p:nvSpPr>
        <p:spPr>
          <a:xfrm>
            <a:off x="1953492" y="3391665"/>
            <a:ext cx="8330513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pt-BR" sz="2000" b="1" dirty="0">
                <a:solidFill>
                  <a:srgbClr val="FF0000"/>
                </a:solidFill>
              </a:rPr>
              <a:t>CAUSAS DA INTERAÇÃO GXE?</a:t>
            </a:r>
          </a:p>
          <a:p>
            <a:endParaRPr lang="pt-BR" sz="2000" b="1" dirty="0"/>
          </a:p>
          <a:p>
            <a:pPr marL="800100" lvl="1" indent="-342900">
              <a:buFont typeface="Wingdings" pitchFamily="2" charset="2"/>
              <a:buChar char="ü"/>
            </a:pPr>
            <a:r>
              <a:rPr lang="pt-BR" sz="2000" b="1" dirty="0"/>
              <a:t>Expressão diferencial dos genes</a:t>
            </a:r>
          </a:p>
          <a:p>
            <a:endParaRPr lang="pt-BR" sz="2000" b="1" dirty="0"/>
          </a:p>
          <a:p>
            <a:pPr marL="342900" indent="-342900">
              <a:buFont typeface="Arial" pitchFamily="34" charset="0"/>
              <a:buChar char="•"/>
            </a:pPr>
            <a:r>
              <a:rPr lang="pt-BR" sz="2000" b="1" dirty="0">
                <a:solidFill>
                  <a:srgbClr val="FF0000"/>
                </a:solidFill>
              </a:rPr>
              <a:t>EFEITOS DA INTERAÇÃO </a:t>
            </a:r>
            <a:r>
              <a:rPr lang="pt-BR" sz="2000" b="1" dirty="0" err="1">
                <a:solidFill>
                  <a:srgbClr val="FF0000"/>
                </a:solidFill>
              </a:rPr>
              <a:t>GxE</a:t>
            </a:r>
            <a:r>
              <a:rPr lang="pt-BR" sz="2000" b="1" dirty="0">
                <a:solidFill>
                  <a:srgbClr val="FF0000"/>
                </a:solidFill>
              </a:rPr>
              <a:t>?</a:t>
            </a:r>
          </a:p>
          <a:p>
            <a:endParaRPr lang="pt-BR" sz="2000" b="1" dirty="0"/>
          </a:p>
          <a:p>
            <a:pPr marL="800100" lvl="1" indent="-342900">
              <a:buFont typeface="Wingdings" pitchFamily="2" charset="2"/>
              <a:buChar char="ü"/>
            </a:pPr>
            <a:r>
              <a:rPr lang="pt-BR" sz="2000" b="1" dirty="0"/>
              <a:t>Seleção de populações, progênies </a:t>
            </a:r>
            <a:r>
              <a:rPr lang="pt-BR" sz="2000" b="1"/>
              <a:t>e </a:t>
            </a:r>
            <a:r>
              <a:rPr lang="pt-BR" sz="2000" b="1" smtClean="0"/>
              <a:t>linhagens.</a:t>
            </a:r>
            <a:endParaRPr lang="pt-BR" sz="2000" b="1" dirty="0"/>
          </a:p>
          <a:p>
            <a:pPr marL="800100" lvl="1" indent="-342900">
              <a:buFont typeface="Wingdings" pitchFamily="2" charset="2"/>
              <a:buChar char="ü"/>
            </a:pPr>
            <a:r>
              <a:rPr lang="pt-BR" sz="2000" b="1" dirty="0"/>
              <a:t>Recomendação de cultivares</a:t>
            </a:r>
          </a:p>
          <a:p>
            <a:endParaRPr lang="pt-BR" sz="2000" b="1" dirty="0"/>
          </a:p>
          <a:p>
            <a:pPr algn="ctr"/>
            <a:r>
              <a:rPr lang="pt-BR" sz="2000" b="1" dirty="0">
                <a:solidFill>
                  <a:srgbClr val="FF0000"/>
                </a:solidFill>
              </a:rPr>
              <a:t>SOLUÇÃO: Avaliação em maior número de ambientes em maior número de ambientes possível</a:t>
            </a:r>
          </a:p>
          <a:p>
            <a:endParaRPr lang="pt-BR" sz="2000" b="1" dirty="0"/>
          </a:p>
          <a:p>
            <a:endParaRPr lang="pt-BR" sz="2000" b="1" dirty="0"/>
          </a:p>
        </p:txBody>
      </p:sp>
    </p:spTree>
    <p:extLst>
      <p:ext uri="{BB962C8B-B14F-4D97-AF65-F5344CB8AC3E}">
        <p14:creationId xmlns:p14="http://schemas.microsoft.com/office/powerpoint/2010/main" val="3383852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981200" y="836712"/>
            <a:ext cx="8229600" cy="540060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pt-BR" sz="20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Comportamento diferencial dos genótipos frente as variações ambientais</a:t>
            </a:r>
          </a:p>
        </p:txBody>
      </p:sp>
      <p:sp>
        <p:nvSpPr>
          <p:cNvPr id="4" name="Retângulo 3"/>
          <p:cNvSpPr/>
          <p:nvPr/>
        </p:nvSpPr>
        <p:spPr>
          <a:xfrm>
            <a:off x="2463599" y="44625"/>
            <a:ext cx="6981591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itchFamily="34" charset="0"/>
                <a:cs typeface="Arial" pitchFamily="34" charset="0"/>
              </a:rPr>
              <a:t>Interação Genótipos x Ambientes</a:t>
            </a:r>
          </a:p>
        </p:txBody>
      </p:sp>
      <p:graphicFrame>
        <p:nvGraphicFramePr>
          <p:cNvPr id="7" name="Tabela 6"/>
          <p:cNvGraphicFramePr>
            <a:graphicFrameLocks noGrp="1"/>
          </p:cNvGraphicFramePr>
          <p:nvPr>
            <p:extLst/>
          </p:nvPr>
        </p:nvGraphicFramePr>
        <p:xfrm>
          <a:off x="2423592" y="1555864"/>
          <a:ext cx="3312366" cy="18879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24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24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24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337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615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7597">
                <a:tc rowSpan="2">
                  <a:txBody>
                    <a:bodyPr/>
                    <a:lstStyle/>
                    <a:p>
                      <a:pPr algn="ctr"/>
                      <a:r>
                        <a:rPr lang="pt-BR" sz="1800" b="1" kern="120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Gen.</a:t>
                      </a:r>
                      <a:endParaRPr lang="pt-BR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Ambientes</a:t>
                      </a:r>
                      <a:endParaRPr lang="pt-BR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pt-BR" dirty="0" err="1" smtClean="0"/>
                        <a:t>Rank</a:t>
                      </a:r>
                      <a:endParaRPr lang="pt-BR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µ</a:t>
                      </a:r>
                      <a:endParaRPr lang="pt-BR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7597">
                <a:tc vMerge="1">
                  <a:txBody>
                    <a:bodyPr/>
                    <a:lstStyle/>
                    <a:p>
                      <a:endParaRPr lang="pt-BR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pt-BR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7597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1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10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14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pt-BR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12</a:t>
                      </a:r>
                      <a:endParaRPr lang="pt-BR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7597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2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2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6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>
                          <a:solidFill>
                            <a:srgbClr val="FF0000"/>
                          </a:solidFill>
                        </a:rPr>
                        <a:t>3</a:t>
                      </a:r>
                      <a:endParaRPr lang="pt-BR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4</a:t>
                      </a:r>
                      <a:endParaRPr lang="pt-BR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7597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3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4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8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>
                          <a:solidFill>
                            <a:srgbClr val="FF0000"/>
                          </a:solidFill>
                        </a:rPr>
                        <a:t>2</a:t>
                      </a:r>
                      <a:endParaRPr lang="pt-BR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6</a:t>
                      </a:r>
                      <a:endParaRPr lang="pt-BR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8" name="Tabela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3492868"/>
              </p:ext>
            </p:extLst>
          </p:nvPr>
        </p:nvGraphicFramePr>
        <p:xfrm>
          <a:off x="6744072" y="1552852"/>
          <a:ext cx="3240360" cy="18761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80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80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80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200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606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7597">
                <a:tc rowSpan="2">
                  <a:txBody>
                    <a:bodyPr/>
                    <a:lstStyle/>
                    <a:p>
                      <a:pPr algn="ctr"/>
                      <a:r>
                        <a:rPr lang="pt-BR" sz="1800" b="1" kern="120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Gen.</a:t>
                      </a:r>
                      <a:endParaRPr lang="pt-BR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Ambientes</a:t>
                      </a:r>
                      <a:endParaRPr lang="pt-BR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pt-BR" dirty="0" err="1" smtClean="0"/>
                        <a:t>Rank</a:t>
                      </a:r>
                      <a:endParaRPr lang="pt-BR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µ</a:t>
                      </a:r>
                      <a:endParaRPr lang="pt-BR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7597">
                <a:tc vMerge="1">
                  <a:txBody>
                    <a:bodyPr/>
                    <a:lstStyle/>
                    <a:p>
                      <a:endParaRPr lang="pt-BR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pt-BR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7597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1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10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12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pt-BR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11</a:t>
                      </a:r>
                      <a:endParaRPr lang="pt-BR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7597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2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2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4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>
                          <a:solidFill>
                            <a:srgbClr val="FF0000"/>
                          </a:solidFill>
                        </a:rPr>
                        <a:t>3</a:t>
                      </a:r>
                      <a:endParaRPr lang="pt-BR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3</a:t>
                      </a:r>
                      <a:endParaRPr lang="pt-BR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9812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3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4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10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>
                          <a:solidFill>
                            <a:srgbClr val="FF0000"/>
                          </a:solidFill>
                        </a:rPr>
                        <a:t>2</a:t>
                      </a:r>
                      <a:endParaRPr lang="pt-BR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7</a:t>
                      </a:r>
                      <a:endParaRPr lang="pt-BR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0" name="Gráfico 9"/>
          <p:cNvGraphicFramePr>
            <a:graphicFrameLocks/>
          </p:cNvGraphicFramePr>
          <p:nvPr>
            <p:extLst/>
          </p:nvPr>
        </p:nvGraphicFramePr>
        <p:xfrm>
          <a:off x="6399466" y="3794884"/>
          <a:ext cx="380099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CaixaDeTexto 4"/>
          <p:cNvSpPr txBox="1"/>
          <p:nvPr/>
        </p:nvSpPr>
        <p:spPr>
          <a:xfrm>
            <a:off x="7032105" y="4293096"/>
            <a:ext cx="562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G_1</a:t>
            </a:r>
          </a:p>
        </p:txBody>
      </p:sp>
      <p:sp>
        <p:nvSpPr>
          <p:cNvPr id="14" name="CaixaDeTexto 13"/>
          <p:cNvSpPr txBox="1"/>
          <p:nvPr/>
        </p:nvSpPr>
        <p:spPr>
          <a:xfrm>
            <a:off x="2904739" y="5291916"/>
            <a:ext cx="562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G_3</a:t>
            </a:r>
          </a:p>
        </p:txBody>
      </p:sp>
      <p:graphicFrame>
        <p:nvGraphicFramePr>
          <p:cNvPr id="18" name="Gráfico 17"/>
          <p:cNvGraphicFramePr>
            <a:graphicFrameLocks/>
          </p:cNvGraphicFramePr>
          <p:nvPr>
            <p:extLst/>
          </p:nvPr>
        </p:nvGraphicFramePr>
        <p:xfrm>
          <a:off x="2063553" y="3839016"/>
          <a:ext cx="3994123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9" name="CaixaDeTexto 18"/>
          <p:cNvSpPr txBox="1"/>
          <p:nvPr/>
        </p:nvSpPr>
        <p:spPr>
          <a:xfrm>
            <a:off x="2927649" y="4477762"/>
            <a:ext cx="562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G_1</a:t>
            </a:r>
          </a:p>
        </p:txBody>
      </p:sp>
      <p:sp>
        <p:nvSpPr>
          <p:cNvPr id="20" name="CaixaDeTexto 19"/>
          <p:cNvSpPr txBox="1"/>
          <p:nvPr/>
        </p:nvSpPr>
        <p:spPr>
          <a:xfrm>
            <a:off x="7032104" y="5219908"/>
            <a:ext cx="562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G_3</a:t>
            </a:r>
          </a:p>
        </p:txBody>
      </p:sp>
    </p:spTree>
    <p:extLst>
      <p:ext uri="{BB962C8B-B14F-4D97-AF65-F5344CB8AC3E}">
        <p14:creationId xmlns:p14="http://schemas.microsoft.com/office/powerpoint/2010/main" val="585302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981200" y="836712"/>
            <a:ext cx="8229600" cy="540060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pt-BR" sz="20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Comportamento diferencial dos genótipos frente as variações ambientais</a:t>
            </a:r>
          </a:p>
        </p:txBody>
      </p:sp>
      <p:sp>
        <p:nvSpPr>
          <p:cNvPr id="4" name="Retângulo 3"/>
          <p:cNvSpPr/>
          <p:nvPr/>
        </p:nvSpPr>
        <p:spPr>
          <a:xfrm>
            <a:off x="2463599" y="44625"/>
            <a:ext cx="6981591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itchFamily="34" charset="0"/>
                <a:cs typeface="Arial" pitchFamily="34" charset="0"/>
              </a:rPr>
              <a:t>Interação Genótipos x Ambientes</a:t>
            </a:r>
          </a:p>
        </p:txBody>
      </p:sp>
      <p:graphicFrame>
        <p:nvGraphicFramePr>
          <p:cNvPr id="2" name="Tabela 1"/>
          <p:cNvGraphicFramePr>
            <a:graphicFrameLocks noGrp="1"/>
          </p:cNvGraphicFramePr>
          <p:nvPr>
            <p:extLst/>
          </p:nvPr>
        </p:nvGraphicFramePr>
        <p:xfrm>
          <a:off x="3266433" y="1562759"/>
          <a:ext cx="2687960" cy="18879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19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19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19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719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7597">
                <a:tc rowSpan="2">
                  <a:txBody>
                    <a:bodyPr/>
                    <a:lstStyle/>
                    <a:p>
                      <a:pPr algn="ctr"/>
                      <a:r>
                        <a:rPr lang="pt-BR" sz="1800" b="1" kern="120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Gen.</a:t>
                      </a:r>
                      <a:endParaRPr lang="pt-BR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Ambientes</a:t>
                      </a:r>
                      <a:endParaRPr lang="pt-BR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µ</a:t>
                      </a:r>
                      <a:endParaRPr lang="pt-BR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7597">
                <a:tc vMerge="1">
                  <a:txBody>
                    <a:bodyPr/>
                    <a:lstStyle/>
                    <a:p>
                      <a:endParaRPr lang="pt-BR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pt-BR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pt-BR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7597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1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2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5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3,5</a:t>
                      </a:r>
                      <a:endParaRPr lang="pt-BR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7597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2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5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2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3,5</a:t>
                      </a:r>
                      <a:endParaRPr lang="pt-BR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7597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3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3,5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3,5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3,5</a:t>
                      </a:r>
                      <a:endParaRPr lang="pt-BR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9" name="Gráfico 8"/>
          <p:cNvGraphicFramePr>
            <a:graphicFrameLocks/>
          </p:cNvGraphicFramePr>
          <p:nvPr>
            <p:extLst/>
          </p:nvPr>
        </p:nvGraphicFramePr>
        <p:xfrm>
          <a:off x="2435302" y="3682226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" name="CaixaDeTexto 9"/>
          <p:cNvSpPr txBox="1"/>
          <p:nvPr/>
        </p:nvSpPr>
        <p:spPr>
          <a:xfrm>
            <a:off x="3143673" y="4931876"/>
            <a:ext cx="562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G_1</a:t>
            </a:r>
          </a:p>
        </p:txBody>
      </p:sp>
      <p:sp>
        <p:nvSpPr>
          <p:cNvPr id="11" name="CaixaDeTexto 10"/>
          <p:cNvSpPr txBox="1"/>
          <p:nvPr/>
        </p:nvSpPr>
        <p:spPr>
          <a:xfrm>
            <a:off x="3143673" y="3861048"/>
            <a:ext cx="562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G_2</a:t>
            </a:r>
          </a:p>
        </p:txBody>
      </p:sp>
      <p:graphicFrame>
        <p:nvGraphicFramePr>
          <p:cNvPr id="5" name="Tabela 4"/>
          <p:cNvGraphicFramePr>
            <a:graphicFrameLocks noGrp="1"/>
          </p:cNvGraphicFramePr>
          <p:nvPr>
            <p:extLst/>
          </p:nvPr>
        </p:nvGraphicFramePr>
        <p:xfrm>
          <a:off x="7752184" y="1628800"/>
          <a:ext cx="2484780" cy="15103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82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82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282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7597">
                <a:tc>
                  <a:txBody>
                    <a:bodyPr/>
                    <a:lstStyle/>
                    <a:p>
                      <a:pPr algn="ctr"/>
                      <a:r>
                        <a:rPr lang="pt-BR" sz="1800" b="1" kern="120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Gen.</a:t>
                      </a:r>
                      <a:endParaRPr lang="pt-BR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A 1</a:t>
                      </a:r>
                      <a:endParaRPr lang="pt-BR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b="1" kern="1200" dirty="0" err="1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Rank</a:t>
                      </a:r>
                      <a:endParaRPr lang="pt-BR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7597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1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2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>
                          <a:solidFill>
                            <a:srgbClr val="FF0000"/>
                          </a:solidFill>
                        </a:rPr>
                        <a:t>3</a:t>
                      </a:r>
                      <a:endParaRPr lang="pt-BR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7597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2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5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pt-BR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7597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3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3,5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2</a:t>
                      </a:r>
                      <a:endParaRPr lang="pt-BR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4" name="Tabela 13"/>
          <p:cNvGraphicFramePr>
            <a:graphicFrameLocks noGrp="1"/>
          </p:cNvGraphicFramePr>
          <p:nvPr>
            <p:extLst/>
          </p:nvPr>
        </p:nvGraphicFramePr>
        <p:xfrm>
          <a:off x="7824192" y="4045714"/>
          <a:ext cx="2484780" cy="15103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82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82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282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7597">
                <a:tc>
                  <a:txBody>
                    <a:bodyPr/>
                    <a:lstStyle/>
                    <a:p>
                      <a:pPr algn="ctr"/>
                      <a:r>
                        <a:rPr lang="pt-BR" sz="1800" b="1" kern="120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Gen.</a:t>
                      </a:r>
                      <a:endParaRPr lang="pt-BR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A 2</a:t>
                      </a:r>
                      <a:endParaRPr lang="pt-BR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b="1" kern="1200" dirty="0" err="1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Rank</a:t>
                      </a:r>
                      <a:endParaRPr lang="pt-BR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7597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1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5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pt-BR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7597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2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2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>
                          <a:solidFill>
                            <a:srgbClr val="FF0000"/>
                          </a:solidFill>
                        </a:rPr>
                        <a:t>3</a:t>
                      </a:r>
                      <a:endParaRPr lang="pt-BR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7597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3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3,5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2</a:t>
                      </a:r>
                      <a:endParaRPr lang="pt-BR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43770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96454" y="116148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Vantagens / Desvantagens</a:t>
            </a:r>
            <a:endParaRPr lang="pt-BR" dirty="0"/>
          </a:p>
        </p:txBody>
      </p:sp>
      <p:sp>
        <p:nvSpPr>
          <p:cNvPr id="32" name="CaixaDeTexto 31"/>
          <p:cNvSpPr txBox="1"/>
          <p:nvPr/>
        </p:nvSpPr>
        <p:spPr>
          <a:xfrm>
            <a:off x="896454" y="1841352"/>
            <a:ext cx="10515600" cy="132343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Vantagens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 smtClean="0"/>
              <a:t>Permite estudo da influência ambiental no desempenho dos genótipos avaliados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 smtClean="0"/>
              <a:t>Maior confiança no desempenho dos genótipos avaliados</a:t>
            </a:r>
          </a:p>
        </p:txBody>
      </p:sp>
      <p:sp>
        <p:nvSpPr>
          <p:cNvPr id="33" name="CaixaDeTexto 32"/>
          <p:cNvSpPr txBox="1"/>
          <p:nvPr/>
        </p:nvSpPr>
        <p:spPr>
          <a:xfrm>
            <a:off x="896454" y="4381352"/>
            <a:ext cx="10515600" cy="1323439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pt-BR" sz="2000" dirty="0" smtClean="0"/>
              <a:t>Desvantagem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BR" sz="2000" dirty="0" smtClean="0"/>
              <a:t>Requer maior quantidade de recursos (sementes, mão de obra, área e recurso financeiro) </a:t>
            </a:r>
          </a:p>
        </p:txBody>
      </p:sp>
    </p:spTree>
    <p:extLst>
      <p:ext uri="{BB962C8B-B14F-4D97-AF65-F5344CB8AC3E}">
        <p14:creationId xmlns:p14="http://schemas.microsoft.com/office/powerpoint/2010/main" val="79251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4097</TotalTime>
  <Words>2858</Words>
  <Application>Microsoft Office PowerPoint</Application>
  <PresentationFormat>Widescreen</PresentationFormat>
  <Paragraphs>1716</Paragraphs>
  <Slides>53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53</vt:i4>
      </vt:variant>
    </vt:vector>
  </HeadingPairs>
  <TitlesOfParts>
    <vt:vector size="60" baseType="lpstr">
      <vt:lpstr>Arial</vt:lpstr>
      <vt:lpstr>Calibri</vt:lpstr>
      <vt:lpstr>Calibri Light</vt:lpstr>
      <vt:lpstr>Cambria Math</vt:lpstr>
      <vt:lpstr>Century Gothic</vt:lpstr>
      <vt:lpstr>Wingdings</vt:lpstr>
      <vt:lpstr>Tema do Office</vt:lpstr>
      <vt:lpstr>Análise de Experimentos em Genética e Melhoramento de Plantas  Princípios Básicos Da Experimentação e Suas Implicações Na Genética e No Melhoramento De Plantas</vt:lpstr>
      <vt:lpstr>Apresentação do PowerPoint</vt:lpstr>
      <vt:lpstr>Apresentação do PowerPoint</vt:lpstr>
      <vt:lpstr>Apresentação do PowerPoint</vt:lpstr>
      <vt:lpstr>Análise Conjunta de Experimentos</vt:lpstr>
      <vt:lpstr>Natureza da Interação GxE</vt:lpstr>
      <vt:lpstr>Apresentação do PowerPoint</vt:lpstr>
      <vt:lpstr>Apresentação do PowerPoint</vt:lpstr>
      <vt:lpstr>Vantagens / Desvantagens</vt:lpstr>
      <vt:lpstr>Ambiente 1: Viçosa / Outono Inverno / 2002</vt:lpstr>
      <vt:lpstr>Ambiente 2: Coimbra / Outono Inverno / 2002</vt:lpstr>
      <vt:lpstr>Sorteio - Planilha de Campo</vt:lpstr>
      <vt:lpstr>Apresentação do PowerPoint</vt:lpstr>
      <vt:lpstr>Aplicações</vt:lpstr>
      <vt:lpstr>Análises de Interação G x A</vt:lpstr>
      <vt:lpstr>Apresentação do PowerPoint</vt:lpstr>
      <vt:lpstr>Apresentação do PowerPoint</vt:lpstr>
      <vt:lpstr>Quantificação da Interação G x A ANOVA Conjunta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Análise Conjunta de Variância</vt:lpstr>
      <vt:lpstr>Apresentação do PowerPoint</vt:lpstr>
      <vt:lpstr>Análise Conjunta de Variância Com Uso de Totais</vt:lpstr>
      <vt:lpstr>Apresentação do PowerPoint</vt:lpstr>
      <vt:lpstr>Análise Conjunta de Variância SOMAS DE QUADRADOS</vt:lpstr>
      <vt:lpstr>SOMAS DE QUADRADO TOTAL</vt:lpstr>
      <vt:lpstr>SOMAS DE QUADRADO DE BLOCOS/AMBIENTES</vt:lpstr>
      <vt:lpstr>SOMAS DE QUADRADO DE AMBIENTES</vt:lpstr>
      <vt:lpstr>SOMAS DE QUADRADO DE GENÓTIPOS</vt:lpstr>
      <vt:lpstr>SOMAS DE QUADRADO DE GxA</vt:lpstr>
      <vt:lpstr>Apresentação do PowerPoint</vt:lpstr>
      <vt:lpstr>Análise Conjunta de Variância Com uso de Médias</vt:lpstr>
      <vt:lpstr>Apresentação do PowerPoint</vt:lpstr>
      <vt:lpstr>Análise Conjunta de Variância SOMAS DE QUADRADOS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Natureza da Interação GxE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MELHORAMENTO DO FEIJOEIRO EM UNIVERSIDADES BRASILEIRAS</dc:title>
  <dc:creator>Cliente</dc:creator>
  <cp:lastModifiedBy>Cliente</cp:lastModifiedBy>
  <cp:revision>463</cp:revision>
  <dcterms:created xsi:type="dcterms:W3CDTF">2019-02-04T12:28:37Z</dcterms:created>
  <dcterms:modified xsi:type="dcterms:W3CDTF">2019-10-21T14:01:10Z</dcterms:modified>
</cp:coreProperties>
</file>